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12192000"/>
  <p:embeddedFontLst>
    <p:embeddedFont>
      <p:font typeface="Inter Bold" panose="020B0604020202020204" charset="0"/>
      <p:regular r:id="rId22"/>
    </p:embeddedFont>
    <p:embeddedFont>
      <p:font typeface="Inter Medium" panose="020B0604020202020204" charset="0"/>
      <p:regular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562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6EC78-CA11-453C-BE4C-AFBE1EED89FF}" type="datetimeFigureOut">
              <a:rPr lang="en-US" smtClean="0"/>
              <a:t>26-Aug-26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40ED6-B4EE-477B-9ACA-C4AAB7044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225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BDC4D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1210" y="0"/>
                </a:lnTo>
                <a:lnTo>
                  <a:pt x="92090" y="2640"/>
                </a:lnTo>
                <a:lnTo>
                  <a:pt x="93070" y="7030"/>
                </a:lnTo>
                <a:lnTo>
                  <a:pt x="93650" y="11330"/>
                </a:lnTo>
                <a:lnTo>
                  <a:pt x="93850" y="14750"/>
                </a:lnTo>
                <a:lnTo>
                  <a:pt x="93460" y="21970"/>
                </a:lnTo>
                <a:lnTo>
                  <a:pt x="91990" y="31150"/>
                </a:lnTo>
                <a:lnTo>
                  <a:pt x="91410" y="36520"/>
                </a:lnTo>
                <a:lnTo>
                  <a:pt x="91210" y="40040"/>
                </a:lnTo>
                <a:lnTo>
                  <a:pt x="91310" y="45700"/>
                </a:lnTo>
                <a:lnTo>
                  <a:pt x="91890" y="48930"/>
                </a:lnTo>
                <a:lnTo>
                  <a:pt x="93160" y="52540"/>
                </a:lnTo>
                <a:lnTo>
                  <a:pt x="94920" y="56050"/>
                </a:lnTo>
                <a:lnTo>
                  <a:pt x="97170" y="59860"/>
                </a:lnTo>
                <a:lnTo>
                  <a:pt x="98730" y="63280"/>
                </a:lnTo>
                <a:lnTo>
                  <a:pt x="99800" y="67290"/>
                </a:lnTo>
                <a:lnTo>
                  <a:pt x="100000" y="71480"/>
                </a:lnTo>
                <a:lnTo>
                  <a:pt x="99710" y="73630"/>
                </a:lnTo>
                <a:lnTo>
                  <a:pt x="99020" y="76460"/>
                </a:lnTo>
                <a:lnTo>
                  <a:pt x="97750" y="80180"/>
                </a:lnTo>
                <a:lnTo>
                  <a:pt x="96390" y="83400"/>
                </a:lnTo>
                <a:lnTo>
                  <a:pt x="91890" y="91990"/>
                </a:lnTo>
                <a:lnTo>
                  <a:pt x="89450" y="96000"/>
                </a:lnTo>
                <a:lnTo>
                  <a:pt x="8672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Text 0"/>
          <p:cNvSpPr/>
          <p:nvPr/>
        </p:nvSpPr>
        <p:spPr>
          <a:xfrm>
            <a:off x="5233360" y="2002631"/>
            <a:ext cx="6296860" cy="1476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65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Από το Βότανο στο Προϊόν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5233360" y="3833614"/>
            <a:ext cx="6296860" cy="10216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2050"/>
              </a:spcAft>
              <a:buNone/>
            </a:pPr>
            <a:r>
              <a:rPr lang="en-US" sz="18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Μεταποίηση και υπεραξία στην κυπριακή ύπαιθρο</a:t>
            </a:r>
            <a:endParaRPr lang="en-US" sz="18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85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Γεώργιος Κουρκουράκης — Καθηγητής Βοτανολογίας</a:t>
            </a:r>
            <a:endParaRPr lang="en-US" sz="18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767953"/>
            <a:ext cx="1679731" cy="233263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3" name="Text 1"/>
          <p:cNvSpPr/>
          <p:nvPr/>
        </p:nvSpPr>
        <p:spPr>
          <a:xfrm>
            <a:off x="753548" y="813991"/>
            <a:ext cx="2105171" cy="141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τρατηγικές Μεταποίησης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61475" y="1041102"/>
            <a:ext cx="10868745" cy="47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Διαφορετικοί δρόμοι προς την προστιθέμενη αξία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61475" y="1670745"/>
            <a:ext cx="11478330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Δεν υπάρχει μία μόνο λύση. Η επιλογή εξαρτάται από τις πρώτες ύλες, τις υποδομές και τους στόχους κάθε επιχείρησης.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661475" y="1985665"/>
            <a:ext cx="10868745" cy="4104382"/>
          </a:xfrm>
          <a:prstGeom prst="roundRect">
            <a:avLst>
              <a:gd name="adj" fmla="val 5613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032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67825" y="1992015"/>
            <a:ext cx="5428023" cy="1284684"/>
          </a:xfrm>
          <a:custGeom>
            <a:avLst/>
            <a:gdLst/>
            <a:ahLst/>
            <a:cxnLst/>
            <a:rect l="l" t="t" r="r" b="b"/>
            <a:pathLst>
              <a:path w="5428023" h="1284684">
                <a:moveTo>
                  <a:pt x="191972" y="0"/>
                </a:moveTo>
                <a:lnTo>
                  <a:pt x="5428023" y="0"/>
                </a:lnTo>
                <a:lnTo>
                  <a:pt x="5428023" y="1284684"/>
                </a:lnTo>
                <a:lnTo>
                  <a:pt x="0" y="1284684"/>
                </a:lnTo>
                <a:lnTo>
                  <a:pt x="0" y="191977"/>
                </a:lnTo>
                <a:arcTo wR="191972" hR="191977" stAng="10800000" swAng="5400000"/>
                <a:close/>
              </a:path>
            </a:pathLst>
          </a:custGeom>
          <a:solidFill>
            <a:srgbClr val="F2EEEE"/>
          </a:solidFill>
          <a:ln/>
        </p:spPr>
      </p:sp>
      <p:sp>
        <p:nvSpPr>
          <p:cNvPr id="8" name="Text 6"/>
          <p:cNvSpPr/>
          <p:nvPr/>
        </p:nvSpPr>
        <p:spPr>
          <a:xfrm>
            <a:off x="821312" y="2145506"/>
            <a:ext cx="5121048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Κυπριακή φυτική πρώτη ύλη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1312" y="2445246"/>
            <a:ext cx="5121048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αφετηρία για διαφορετικές μορφές αξιοποίησης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095848" y="1992015"/>
            <a:ext cx="5428023" cy="1284684"/>
          </a:xfrm>
          <a:custGeom>
            <a:avLst/>
            <a:gdLst/>
            <a:ahLst/>
            <a:cxnLst/>
            <a:rect l="l" t="t" r="r" b="b"/>
            <a:pathLst>
              <a:path w="5428023" h="1284684">
                <a:moveTo>
                  <a:pt x="0" y="0"/>
                </a:moveTo>
                <a:lnTo>
                  <a:pt x="5236051" y="0"/>
                </a:lnTo>
                <a:arcTo wR="191972" hR="191977" stAng="16200000" swAng="5400000"/>
                <a:lnTo>
                  <a:pt x="5428023" y="1284684"/>
                </a:lnTo>
                <a:lnTo>
                  <a:pt x="0" y="1284684"/>
                </a:lnTo>
                <a:lnTo>
                  <a:pt x="0" y="0"/>
                </a:lnTo>
                <a:close/>
              </a:path>
            </a:pathLst>
          </a:custGeom>
          <a:solidFill>
            <a:srgbClr val="F2EEEE"/>
          </a:solidFill>
          <a:ln/>
        </p:spPr>
      </p:sp>
      <p:sp>
        <p:nvSpPr>
          <p:cNvPr id="11" name="Shape 9"/>
          <p:cNvSpPr/>
          <p:nvPr/>
        </p:nvSpPr>
        <p:spPr>
          <a:xfrm>
            <a:off x="6095848" y="1992015"/>
            <a:ext cx="19050" cy="1284684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12" name="Text 10"/>
          <p:cNvSpPr/>
          <p:nvPr/>
        </p:nvSpPr>
        <p:spPr>
          <a:xfrm>
            <a:off x="6249335" y="2145506"/>
            <a:ext cx="5121048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Πρωτογενής μεταποίηση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249335" y="2445246"/>
            <a:ext cx="5121048" cy="6779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Αποξήρανση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Διαλογή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Ποιοτική συσκευασία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67825" y="3276699"/>
            <a:ext cx="5428023" cy="1522313"/>
          </a:xfrm>
          <a:prstGeom prst="rect">
            <a:avLst/>
          </a:prstGeom>
          <a:solidFill>
            <a:srgbClr val="F2EEEE"/>
          </a:solidFill>
          <a:ln/>
        </p:spPr>
      </p:sp>
      <p:sp>
        <p:nvSpPr>
          <p:cNvPr id="15" name="Shape 13"/>
          <p:cNvSpPr/>
          <p:nvPr/>
        </p:nvSpPr>
        <p:spPr>
          <a:xfrm>
            <a:off x="667825" y="3276699"/>
            <a:ext cx="5428023" cy="1905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16" name="Text 14"/>
          <p:cNvSpPr/>
          <p:nvPr/>
        </p:nvSpPr>
        <p:spPr>
          <a:xfrm>
            <a:off x="821312" y="3430191"/>
            <a:ext cx="5121048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Εκχυλίσματα και αιθέρια έλαια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21312" y="3729930"/>
            <a:ext cx="5121048" cy="9155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Βάμματα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Φυτικά εκχυλίσματα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Αιθέρια έλαια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Ανθόνερα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095848" y="3276699"/>
            <a:ext cx="5428023" cy="1522313"/>
          </a:xfrm>
          <a:prstGeom prst="rect">
            <a:avLst/>
          </a:prstGeom>
          <a:solidFill>
            <a:srgbClr val="F2EEEE"/>
          </a:solidFill>
          <a:ln/>
        </p:spPr>
      </p:sp>
      <p:sp>
        <p:nvSpPr>
          <p:cNvPr id="19" name="Shape 17"/>
          <p:cNvSpPr/>
          <p:nvPr/>
        </p:nvSpPr>
        <p:spPr>
          <a:xfrm>
            <a:off x="6095848" y="3276699"/>
            <a:ext cx="19050" cy="1522313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20" name="Shape 18"/>
          <p:cNvSpPr/>
          <p:nvPr/>
        </p:nvSpPr>
        <p:spPr>
          <a:xfrm>
            <a:off x="6095848" y="3276699"/>
            <a:ext cx="5428023" cy="1905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21" name="Text 19"/>
          <p:cNvSpPr/>
          <p:nvPr/>
        </p:nvSpPr>
        <p:spPr>
          <a:xfrm>
            <a:off x="6249335" y="3430191"/>
            <a:ext cx="5121048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Τελικά προϊόντα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249335" y="3729930"/>
            <a:ext cx="5121048" cy="6779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Φυσικά καλλυντικά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Αφεψήματα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Λειτουργικά τρόφιμα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67825" y="4799013"/>
            <a:ext cx="10856046" cy="1284684"/>
          </a:xfrm>
          <a:custGeom>
            <a:avLst/>
            <a:gdLst/>
            <a:ahLst/>
            <a:cxnLst/>
            <a:rect l="l" t="t" r="r" b="b"/>
            <a:pathLst>
              <a:path w="10856046" h="1284684">
                <a:moveTo>
                  <a:pt x="0" y="0"/>
                </a:moveTo>
                <a:lnTo>
                  <a:pt x="10856046" y="0"/>
                </a:lnTo>
                <a:lnTo>
                  <a:pt x="10856046" y="1092707"/>
                </a:lnTo>
                <a:arcTo wR="191972" hR="191977" stAng="0" swAng="5400000"/>
                <a:lnTo>
                  <a:pt x="191972" y="1284684"/>
                </a:lnTo>
                <a:arcTo wR="191972" hR="191977" stAng="5400000" swAng="5400000"/>
                <a:lnTo>
                  <a:pt x="0" y="0"/>
                </a:lnTo>
                <a:close/>
              </a:path>
            </a:pathLst>
          </a:custGeom>
          <a:solidFill>
            <a:srgbClr val="F2EEEE"/>
          </a:solidFill>
          <a:ln/>
        </p:spPr>
      </p:sp>
      <p:sp>
        <p:nvSpPr>
          <p:cNvPr id="24" name="Shape 22"/>
          <p:cNvSpPr/>
          <p:nvPr/>
        </p:nvSpPr>
        <p:spPr>
          <a:xfrm>
            <a:off x="667825" y="4799013"/>
            <a:ext cx="10856046" cy="1905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25" name="Text 23"/>
          <p:cNvSpPr/>
          <p:nvPr/>
        </p:nvSpPr>
        <p:spPr>
          <a:xfrm>
            <a:off x="821312" y="4952504"/>
            <a:ext cx="1054907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Αγροτουρισμός και εμπειρίες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21312" y="5252244"/>
            <a:ext cx="10549070" cy="6779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Επισκέψιμες μονάδες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Εκπαιδευτικά εργαστήρια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Θεματικές εμπειρίες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9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3180" y="99900"/>
                </a:lnTo>
                <a:lnTo>
                  <a:pt x="8110" y="91990"/>
                </a:lnTo>
                <a:lnTo>
                  <a:pt x="4200" y="84670"/>
                </a:lnTo>
                <a:lnTo>
                  <a:pt x="2640" y="81150"/>
                </a:lnTo>
                <a:lnTo>
                  <a:pt x="1270" y="77440"/>
                </a:lnTo>
                <a:lnTo>
                  <a:pt x="490" y="74610"/>
                </a:lnTo>
                <a:lnTo>
                  <a:pt x="0" y="71480"/>
                </a:lnTo>
                <a:lnTo>
                  <a:pt x="200" y="67290"/>
                </a:lnTo>
                <a:lnTo>
                  <a:pt x="1270" y="63280"/>
                </a:lnTo>
                <a:lnTo>
                  <a:pt x="2830" y="59860"/>
                </a:lnTo>
                <a:lnTo>
                  <a:pt x="5080" y="56050"/>
                </a:lnTo>
                <a:lnTo>
                  <a:pt x="6840" y="52540"/>
                </a:lnTo>
                <a:lnTo>
                  <a:pt x="7910" y="49610"/>
                </a:lnTo>
                <a:lnTo>
                  <a:pt x="8690" y="45700"/>
                </a:lnTo>
                <a:lnTo>
                  <a:pt x="8790" y="40140"/>
                </a:lnTo>
                <a:lnTo>
                  <a:pt x="8590" y="36520"/>
                </a:lnTo>
                <a:lnTo>
                  <a:pt x="8110" y="31930"/>
                </a:lnTo>
                <a:lnTo>
                  <a:pt x="6540" y="21970"/>
                </a:lnTo>
                <a:lnTo>
                  <a:pt x="6150" y="14750"/>
                </a:lnTo>
                <a:lnTo>
                  <a:pt x="6450" y="10350"/>
                </a:lnTo>
                <a:lnTo>
                  <a:pt x="6930" y="7030"/>
                </a:lnTo>
                <a:lnTo>
                  <a:pt x="7910" y="2640"/>
                </a:lnTo>
                <a:close/>
              </a:path>
            </a:pathLst>
          </a:custGeom>
        </p:spPr>
      </p:pic>
      <p:sp>
        <p:nvSpPr>
          <p:cNvPr id="3" name="Shape 0"/>
          <p:cNvSpPr/>
          <p:nvPr/>
        </p:nvSpPr>
        <p:spPr>
          <a:xfrm>
            <a:off x="661475" y="1112639"/>
            <a:ext cx="1357179" cy="233263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4" name="Text 1"/>
          <p:cNvSpPr/>
          <p:nvPr/>
        </p:nvSpPr>
        <p:spPr>
          <a:xfrm>
            <a:off x="753548" y="1158677"/>
            <a:ext cx="1782619" cy="141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Επιχειρηματικότητα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661475" y="1385788"/>
            <a:ext cx="6296860" cy="47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Ο παραγωγός </a:t>
            </a:r>
            <a:r>
              <a:rPr lang="en-US" sz="3000" b="1" dirty="0" err="1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ως</a:t>
            </a:r>
            <a:r>
              <a:rPr lang="en-US" sz="300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el-GR" sz="300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</a:t>
            </a:r>
            <a:r>
              <a:rPr lang="en-US" sz="300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</a:t>
            </a:r>
            <a:r>
              <a:rPr lang="en-US" sz="3000" b="1" dirty="0" err="1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ιχειρημ</a:t>
            </a:r>
            <a:r>
              <a:rPr lang="en-US" sz="300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ατίας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61475" y="2015430"/>
            <a:ext cx="6296860" cy="720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spcAft>
                <a:spcPts val="850"/>
              </a:spcAft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μετάβαση από τον ρόλο του παραγωγού στον ρόλο του επιχειρηματία δεν απαιτεί μόνο επένδυση.</a:t>
            </a:r>
            <a:endParaRPr lang="en-US" sz="1200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Απαιτεί μια νέα νοοτροπία που στηρίζεται σε τέσσερις βασικούς πυλώνες.</a:t>
            </a:r>
            <a:endParaRPr lang="en-US" sz="1200" dirty="0"/>
          </a:p>
        </p:txBody>
      </p:sp>
      <p:sp>
        <p:nvSpPr>
          <p:cNvPr id="7" name="Shape 4"/>
          <p:cNvSpPr/>
          <p:nvPr/>
        </p:nvSpPr>
        <p:spPr>
          <a:xfrm>
            <a:off x="661475" y="2847975"/>
            <a:ext cx="2032346" cy="1500088"/>
          </a:xfrm>
          <a:prstGeom prst="roundRect">
            <a:avLst>
              <a:gd name="adj" fmla="val 15357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032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1312" y="3007816"/>
            <a:ext cx="1712671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Γνώση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21312" y="3307556"/>
            <a:ext cx="1712671" cy="6779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Βοτανολογία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Μεταποίηση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Ποιότητα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2793632" y="2847975"/>
            <a:ext cx="2032445" cy="1500088"/>
          </a:xfrm>
          <a:prstGeom prst="roundRect">
            <a:avLst>
              <a:gd name="adj" fmla="val 15357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032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2953470" y="3007816"/>
            <a:ext cx="171277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Συνεργασίες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2953470" y="3307556"/>
            <a:ext cx="1712770" cy="6779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Συνεταιρισμοί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Πανεπιστήμια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Δίκτυα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925889" y="2847975"/>
            <a:ext cx="2032445" cy="1500088"/>
          </a:xfrm>
          <a:prstGeom prst="roundRect">
            <a:avLst>
              <a:gd name="adj" fmla="val 15357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032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5085727" y="3007816"/>
            <a:ext cx="1712770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Χρηματοδότηση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5085727" y="3307556"/>
            <a:ext cx="1712770" cy="880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ΠΑΑ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LEADER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Ευρωπαϊκά προγράμματα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61475" y="4447877"/>
            <a:ext cx="6296860" cy="1297384"/>
          </a:xfrm>
          <a:prstGeom prst="roundRect">
            <a:avLst>
              <a:gd name="adj" fmla="val 17756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032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7" name="Text 14"/>
          <p:cNvSpPr/>
          <p:nvPr/>
        </p:nvSpPr>
        <p:spPr>
          <a:xfrm>
            <a:off x="821312" y="4607719"/>
            <a:ext cx="597718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Εμπορική ταυτότητα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821312" y="4907459"/>
            <a:ext cx="5977185" cy="6779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Πιστοποίηση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Τοπικό αφήγημα</a:t>
            </a:r>
            <a:endParaRPr lang="en-US" sz="1200" dirty="0"/>
          </a:p>
          <a:p>
            <a:pPr marL="243840" indent="-243840" algn="l">
              <a:lnSpc>
                <a:spcPct val="110000"/>
              </a:lnSpc>
              <a:buSzPct val="100000"/>
              <a:buChar char="•"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Προώθηση</a:t>
            </a:r>
            <a:endParaRPr lang="en-US" sz="1200" dirty="0"/>
          </a:p>
        </p:txBody>
      </p:sp>
    </p:spTree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777974"/>
            <a:ext cx="979860" cy="269180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3" name="Text 1"/>
          <p:cNvSpPr/>
          <p:nvPr/>
        </p:nvSpPr>
        <p:spPr>
          <a:xfrm>
            <a:off x="767735" y="831056"/>
            <a:ext cx="1376923" cy="163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Καινοτομία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61475" y="1100237"/>
            <a:ext cx="10868745" cy="553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45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Η επιστήμη ως σύμμαχος της υπαίθρου</a:t>
            </a:r>
            <a:endParaRPr lang="en-US" sz="3450" dirty="0"/>
          </a:p>
        </p:txBody>
      </p:sp>
      <p:sp>
        <p:nvSpPr>
          <p:cNvPr id="5" name="Shape 3"/>
          <p:cNvSpPr/>
          <p:nvPr/>
        </p:nvSpPr>
        <p:spPr>
          <a:xfrm>
            <a:off x="661475" y="2002730"/>
            <a:ext cx="2825183" cy="1639292"/>
          </a:xfrm>
          <a:prstGeom prst="roundRect">
            <a:avLst>
              <a:gd name="adj" fmla="val 16215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57725" y="2198985"/>
            <a:ext cx="2432684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Ανάλυση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57725" y="2608759"/>
            <a:ext cx="2432684" cy="8370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74320" indent="-274320" algn="l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Χημική σύσταση</a:t>
            </a:r>
            <a:endParaRPr lang="en-US" sz="1350" dirty="0"/>
          </a:p>
          <a:p>
            <a:pPr marL="274320" indent="-274320" algn="l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Αιθέρια έλαια</a:t>
            </a:r>
            <a:endParaRPr lang="en-US" sz="1350" dirty="0"/>
          </a:p>
          <a:p>
            <a:pPr marL="274320" indent="-274320" algn="l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Δραστικά συστατικά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3619509" y="2002730"/>
            <a:ext cx="2825282" cy="1639292"/>
          </a:xfrm>
          <a:prstGeom prst="roundRect">
            <a:avLst>
              <a:gd name="adj" fmla="val 16215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815758" y="2198985"/>
            <a:ext cx="2432783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Τεκμηρίωση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815758" y="2608759"/>
            <a:ext cx="2432783" cy="8370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74320" indent="-274320" algn="l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Ποιότητα</a:t>
            </a:r>
            <a:endParaRPr lang="en-US" sz="1350" dirty="0"/>
          </a:p>
          <a:p>
            <a:pPr marL="274320" indent="-274320" algn="l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Ασφάλεια</a:t>
            </a:r>
            <a:endParaRPr lang="en-US" sz="1350" dirty="0"/>
          </a:p>
          <a:p>
            <a:pPr marL="274320" indent="-274320" algn="l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Ιχνηλασιμότητα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61475" y="3774877"/>
            <a:ext cx="5783316" cy="1639292"/>
          </a:xfrm>
          <a:prstGeom prst="roundRect">
            <a:avLst>
              <a:gd name="adj" fmla="val 16215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57725" y="3971131"/>
            <a:ext cx="5390817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Καινοτομία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857725" y="4380905"/>
            <a:ext cx="5390817" cy="8370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74320" indent="-274320" algn="l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Νέα προϊόντα</a:t>
            </a:r>
            <a:endParaRPr lang="en-US" sz="1350" dirty="0"/>
          </a:p>
          <a:p>
            <a:pPr marL="274320" indent="-274320" algn="l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Νέες εφαρμογές</a:t>
            </a:r>
            <a:endParaRPr lang="en-US" sz="1350" dirty="0"/>
          </a:p>
          <a:p>
            <a:pPr marL="274320" indent="-274320" algn="l">
              <a:lnSpc>
                <a:spcPct val="117000"/>
              </a:lnSpc>
              <a:buSzPct val="100000"/>
              <a:buChar char="•"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Νέες αγορές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661475" y="5563592"/>
            <a:ext cx="5783316" cy="3968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1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συνεργασία παραγωγών, πανεπιστημίων και ερευνητικών κέντρων δημιουργεί προϊόντα με μεγαλύτερη αξιοπιστία και ανταγωνιστικότητα.</a:t>
            </a:r>
            <a:endParaRPr lang="en-US" sz="1100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327" y="2002730"/>
            <a:ext cx="3489833" cy="34899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934145"/>
            <a:ext cx="1177102" cy="269180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3" name="Text 1"/>
          <p:cNvSpPr/>
          <p:nvPr/>
        </p:nvSpPr>
        <p:spPr>
          <a:xfrm>
            <a:off x="767735" y="987227"/>
            <a:ext cx="1574165" cy="163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Καταναλωτής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61475" y="1256407"/>
            <a:ext cx="10868745" cy="553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45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Τι αναζητά σήμερα ο καταναλωτής</a:t>
            </a:r>
            <a:endParaRPr lang="en-US" sz="3450" dirty="0"/>
          </a:p>
        </p:txBody>
      </p:sp>
      <p:sp>
        <p:nvSpPr>
          <p:cNvPr id="5" name="Text 3"/>
          <p:cNvSpPr/>
          <p:nvPr/>
        </p:nvSpPr>
        <p:spPr>
          <a:xfrm>
            <a:off x="661475" y="2009477"/>
            <a:ext cx="11478330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επιτυχία δεν καθορίζεται μόνο από το προϊόν, αλλά από την αξία που αντιλαμβάνεται ο καταναλωτής.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61475" y="2406948"/>
            <a:ext cx="2617524" cy="1715889"/>
          </a:xfrm>
          <a:prstGeom prst="roundRect">
            <a:avLst>
              <a:gd name="adj" fmla="val 15491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45025" y="2590502"/>
            <a:ext cx="2250423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Αυθεντικότητα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45025" y="2947095"/>
            <a:ext cx="2250423" cy="992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 καταναλωτής θέλει να γνωρίζει την προέλευση και την ιστορία του προϊόντος.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411849" y="2406948"/>
            <a:ext cx="2617524" cy="1715889"/>
          </a:xfrm>
          <a:prstGeom prst="roundRect">
            <a:avLst>
              <a:gd name="adj" fmla="val 15491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595399" y="2590502"/>
            <a:ext cx="2250423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Ποιότητα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595399" y="2947095"/>
            <a:ext cx="2250423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Αναζητά προϊόντα με υψηλές προδιαγραφές και σταθερή ποιότητα.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162223" y="2406948"/>
            <a:ext cx="2617524" cy="1715889"/>
          </a:xfrm>
          <a:prstGeom prst="roundRect">
            <a:avLst>
              <a:gd name="adj" fmla="val 15491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345773" y="2590502"/>
            <a:ext cx="2250423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Διαφάνεια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345773" y="2947095"/>
            <a:ext cx="2250423" cy="992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Θέλει σαφείς πληροφορίες για την παραγωγή, τα συστατικά και την ιχνηλασιμότητα.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912597" y="2406948"/>
            <a:ext cx="2617623" cy="1715889"/>
          </a:xfrm>
          <a:prstGeom prst="roundRect">
            <a:avLst>
              <a:gd name="adj" fmla="val 15491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9096147" y="2590502"/>
            <a:ext cx="2250523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Βιωσιμότητα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9096147" y="2947095"/>
            <a:ext cx="2250523" cy="992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Εκτιμά πρακτικές που σέβονται το περιβάλλον και τους φυσικούς πόρους.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661475" y="4255691"/>
            <a:ext cx="10868745" cy="971748"/>
          </a:xfrm>
          <a:prstGeom prst="roundRect">
            <a:avLst>
              <a:gd name="adj" fmla="val 27354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845025" y="4439245"/>
            <a:ext cx="10501645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Εμπιστοσύνη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45025" y="4795838"/>
            <a:ext cx="10501645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Επιλέγει προϊόντα που προσφέρουν αξιοπιστία, τεκμηρίωση και ισχυρή ταυτότητα.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927275" y="5526286"/>
            <a:ext cx="11212530" cy="248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πραγματική αξία δημιουργείται όταν το προϊόν ανταποκρίνεται στις ανάγκες του σύγχρονου καταναλωτή.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>
            <a:off x="661475" y="5376863"/>
            <a:ext cx="19050" cy="546894"/>
          </a:xfrm>
          <a:prstGeom prst="roundRect">
            <a:avLst>
              <a:gd name="adj" fmla="val 49999"/>
            </a:avLst>
          </a:prstGeom>
          <a:solidFill>
            <a:srgbClr val="A2B9F9"/>
          </a:solidFill>
          <a:ln/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0032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1210" y="0"/>
                </a:lnTo>
                <a:lnTo>
                  <a:pt x="92090" y="2640"/>
                </a:lnTo>
                <a:lnTo>
                  <a:pt x="93070" y="7030"/>
                </a:lnTo>
                <a:lnTo>
                  <a:pt x="93650" y="11330"/>
                </a:lnTo>
                <a:lnTo>
                  <a:pt x="93850" y="14750"/>
                </a:lnTo>
                <a:lnTo>
                  <a:pt x="93460" y="21970"/>
                </a:lnTo>
                <a:lnTo>
                  <a:pt x="91990" y="31150"/>
                </a:lnTo>
                <a:lnTo>
                  <a:pt x="91410" y="36520"/>
                </a:lnTo>
                <a:lnTo>
                  <a:pt x="91210" y="40040"/>
                </a:lnTo>
                <a:lnTo>
                  <a:pt x="91310" y="45700"/>
                </a:lnTo>
                <a:lnTo>
                  <a:pt x="91890" y="48930"/>
                </a:lnTo>
                <a:lnTo>
                  <a:pt x="93160" y="52540"/>
                </a:lnTo>
                <a:lnTo>
                  <a:pt x="94920" y="56050"/>
                </a:lnTo>
                <a:lnTo>
                  <a:pt x="97170" y="59860"/>
                </a:lnTo>
                <a:lnTo>
                  <a:pt x="98730" y="63280"/>
                </a:lnTo>
                <a:lnTo>
                  <a:pt x="99800" y="67290"/>
                </a:lnTo>
                <a:lnTo>
                  <a:pt x="100000" y="71480"/>
                </a:lnTo>
                <a:lnTo>
                  <a:pt x="99710" y="73630"/>
                </a:lnTo>
                <a:lnTo>
                  <a:pt x="99020" y="76460"/>
                </a:lnTo>
                <a:lnTo>
                  <a:pt x="97750" y="80180"/>
                </a:lnTo>
                <a:lnTo>
                  <a:pt x="96390" y="83400"/>
                </a:lnTo>
                <a:lnTo>
                  <a:pt x="91890" y="91990"/>
                </a:lnTo>
                <a:lnTo>
                  <a:pt x="89450" y="96000"/>
                </a:lnTo>
                <a:lnTo>
                  <a:pt x="8672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Shape 0"/>
          <p:cNvSpPr/>
          <p:nvPr/>
        </p:nvSpPr>
        <p:spPr>
          <a:xfrm>
            <a:off x="3709399" y="835521"/>
            <a:ext cx="1749084" cy="269180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4" name="Text 1"/>
          <p:cNvSpPr/>
          <p:nvPr/>
        </p:nvSpPr>
        <p:spPr>
          <a:xfrm>
            <a:off x="3815659" y="888603"/>
            <a:ext cx="2146147" cy="163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Το Κυπριακό Αφήγημα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3709399" y="1157784"/>
            <a:ext cx="7820822" cy="553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45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Η προέλευση είναι αξία</a:t>
            </a:r>
            <a:endParaRPr lang="en-US" sz="3450" dirty="0"/>
          </a:p>
        </p:txBody>
      </p:sp>
      <p:sp>
        <p:nvSpPr>
          <p:cNvPr id="6" name="Text 3"/>
          <p:cNvSpPr/>
          <p:nvPr/>
        </p:nvSpPr>
        <p:spPr>
          <a:xfrm>
            <a:off x="3709399" y="1910854"/>
            <a:ext cx="7820822" cy="496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κυπριακή ταυτότητα δεν είναι μόνο γεωγραφία. Είναι ένα σύνολο χαρακτηριστικών που δημιουργούν εμπιστοσύνη και διαφοροποίηση.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3709399" y="2556371"/>
            <a:ext cx="2518307" cy="1467842"/>
          </a:xfrm>
          <a:prstGeom prst="roundRect">
            <a:avLst>
              <a:gd name="adj" fmla="val 18109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3892949" y="2739926"/>
            <a:ext cx="2151207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Μεσογειακό κλίμα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3892949" y="3096518"/>
            <a:ext cx="2151207" cy="496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Ιδιαίτερες φυσικές συνθήκες ανάπτυξης.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6360557" y="2556371"/>
            <a:ext cx="2518407" cy="1467842"/>
          </a:xfrm>
          <a:prstGeom prst="roundRect">
            <a:avLst>
              <a:gd name="adj" fmla="val 18109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544107" y="2739926"/>
            <a:ext cx="2151306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Βιοποικιλότητα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6544107" y="3096518"/>
            <a:ext cx="2151306" cy="496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Πλούσια και μοναδική κυπριακή χλωρίδα.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9011814" y="2556371"/>
            <a:ext cx="2518307" cy="1467842"/>
          </a:xfrm>
          <a:prstGeom prst="roundRect">
            <a:avLst>
              <a:gd name="adj" fmla="val 18109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9195364" y="2739926"/>
            <a:ext cx="2151207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Παράδοση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9195364" y="3096518"/>
            <a:ext cx="2151207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Γνώση και εμπειρία που μεταφέρεται διαχρονικά.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3709399" y="4157067"/>
            <a:ext cx="3843936" cy="1219795"/>
          </a:xfrm>
          <a:prstGeom prst="roundRect">
            <a:avLst>
              <a:gd name="adj" fmla="val 21791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7" name="Text 14"/>
          <p:cNvSpPr/>
          <p:nvPr/>
        </p:nvSpPr>
        <p:spPr>
          <a:xfrm>
            <a:off x="3892949" y="4340622"/>
            <a:ext cx="3476836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Πολιτισμός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3892949" y="4697214"/>
            <a:ext cx="3476836" cy="496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Σύνδεση του προϊόντος με τον τόπο και τους ανθρώπους.</a:t>
            </a:r>
            <a:endParaRPr lang="en-US" sz="1350" dirty="0"/>
          </a:p>
        </p:txBody>
      </p:sp>
      <p:sp>
        <p:nvSpPr>
          <p:cNvPr id="19" name="Shape 16"/>
          <p:cNvSpPr/>
          <p:nvPr/>
        </p:nvSpPr>
        <p:spPr>
          <a:xfrm>
            <a:off x="7686185" y="4157067"/>
            <a:ext cx="3843936" cy="1219795"/>
          </a:xfrm>
          <a:prstGeom prst="roundRect">
            <a:avLst>
              <a:gd name="adj" fmla="val 21791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286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7869735" y="4340622"/>
            <a:ext cx="3476836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Αυθεντικότητα</a:t>
            </a:r>
            <a:endParaRPr lang="en-US" sz="1700" dirty="0"/>
          </a:p>
        </p:txBody>
      </p:sp>
      <p:sp>
        <p:nvSpPr>
          <p:cNvPr id="21" name="Text 18"/>
          <p:cNvSpPr/>
          <p:nvPr/>
        </p:nvSpPr>
        <p:spPr>
          <a:xfrm>
            <a:off x="7869735" y="4697214"/>
            <a:ext cx="3476836" cy="496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Ένα στοιχείο που δεν μπορεί να αντιγραφεί.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3709399" y="5526286"/>
            <a:ext cx="7820822" cy="496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7000"/>
              </a:lnSpc>
              <a:buNone/>
            </a:pPr>
            <a:r>
              <a:rPr lang="en-US" sz="13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κυπριακή προέλευση δεν είναι απλώς μια ένδειξη στην ετικέτα. Είναι μέρος της αξίας του προϊόντος.</a:t>
            </a:r>
            <a:endParaRPr lang="en-US" sz="13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769838"/>
            <a:ext cx="1369780" cy="233263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3" name="Text 1"/>
          <p:cNvSpPr/>
          <p:nvPr/>
        </p:nvSpPr>
        <p:spPr>
          <a:xfrm>
            <a:off x="753548" y="815876"/>
            <a:ext cx="1795219" cy="141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ΠΡΑΚΤΙΚΆ ΒΉΜΑΤΑ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61475" y="1042988"/>
            <a:ext cx="10868745" cy="47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Από την ιδέα στην πράξη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61475" y="1672630"/>
            <a:ext cx="11478330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επιτυχία δεν απαιτεί να γίνουν όλα μαζί. Απαιτεί ένα οργανωμένο πρώτο βήμα.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448223"/>
            <a:ext cx="3556308" cy="138995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34012" y="2720578"/>
            <a:ext cx="3211234" cy="4798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Επιλογή κατάλληλης πρώτης ύλης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34012" y="3260229"/>
            <a:ext cx="3211234" cy="405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Αξιοποίηση των φυτών που ταιριάζουν στις δυνατότητες της περιοχής.</a:t>
            </a:r>
            <a:endParaRPr lang="en-US" sz="12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17594" y="2217837"/>
            <a:ext cx="3556407" cy="162034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490131" y="2490192"/>
            <a:ext cx="3211333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Σχεδιασμός προϊόντος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4490131" y="2789932"/>
            <a:ext cx="3211333" cy="405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Καθορισμός του προϊόντος και του κοινού στο οποίο απευθύνεται.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73813" y="1987550"/>
            <a:ext cx="3556407" cy="185062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146350" y="2259905"/>
            <a:ext cx="3211333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Συνεργασίες και τεχνογνωσία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8146350" y="2559645"/>
            <a:ext cx="3211333" cy="405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Αξιοποίηση της γνώσης και ανάπτυξη συνεργασιών.</a:t>
            </a:r>
            <a:endParaRPr lang="en-US" sz="12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1475" y="4398665"/>
            <a:ext cx="3556308" cy="115004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34012" y="4671020"/>
            <a:ext cx="3211234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Ποιότητα και αξιοπιστία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834012" y="4970760"/>
            <a:ext cx="3211234" cy="405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Οργάνωση της παραγωγής με σταθερές προδιαγραφές.</a:t>
            </a:r>
            <a:endParaRPr lang="en-US" sz="120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17594" y="4168279"/>
            <a:ext cx="3556407" cy="138043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490131" y="4440634"/>
            <a:ext cx="3211333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Προώθηση στην αγορά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4490131" y="4740374"/>
            <a:ext cx="3211333" cy="4054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Ανάδειξη της ταυτότητας και της ιστορίας του προϊόντος.</a:t>
            </a:r>
            <a:endParaRPr lang="en-US" sz="1200" dirty="0"/>
          </a:p>
        </p:txBody>
      </p:sp>
      <p:sp>
        <p:nvSpPr>
          <p:cNvPr id="21" name="Text 14"/>
          <p:cNvSpPr/>
          <p:nvPr/>
        </p:nvSpPr>
        <p:spPr>
          <a:xfrm>
            <a:off x="891756" y="5773142"/>
            <a:ext cx="11248049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Οι πιο επιτυχημένες επιχειρήσεις δεν ξεκίνησαν μεγάλες. Ξεκίνησαν οργανωμένα.</a:t>
            </a:r>
            <a:endParaRPr lang="en-US" sz="1200" dirty="0"/>
          </a:p>
        </p:txBody>
      </p:sp>
      <p:sp>
        <p:nvSpPr>
          <p:cNvPr id="22" name="Shape 15"/>
          <p:cNvSpPr/>
          <p:nvPr/>
        </p:nvSpPr>
        <p:spPr>
          <a:xfrm>
            <a:off x="661475" y="5660926"/>
            <a:ext cx="19050" cy="427137"/>
          </a:xfrm>
          <a:prstGeom prst="roundRect">
            <a:avLst>
              <a:gd name="adj" fmla="val 49999"/>
            </a:avLst>
          </a:prstGeom>
          <a:solidFill>
            <a:srgbClr val="A2B9F9"/>
          </a:solidFill>
          <a:ln/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771922"/>
            <a:ext cx="1284751" cy="287139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3" name="Text 1"/>
          <p:cNvSpPr/>
          <p:nvPr/>
        </p:nvSpPr>
        <p:spPr>
          <a:xfrm>
            <a:off x="774879" y="828576"/>
            <a:ext cx="1667528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ΣΥΝΕΡΓΑΣΊΕΣ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475" y="1119485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Κανείς δεν πετυχαίνει μόνος του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475" y="1936948"/>
            <a:ext cx="11478330" cy="272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συνεργασία αποτελεί βασικό παράγοντα για τη δημιουργία ανταγωνιστικών και βιώσιμων επιχειρήσεων.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61475" y="2379166"/>
            <a:ext cx="10868745" cy="2924572"/>
          </a:xfrm>
          <a:prstGeom prst="roundRect">
            <a:avLst>
              <a:gd name="adj" fmla="val 9695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413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67825" y="2385516"/>
            <a:ext cx="3618616" cy="1603573"/>
          </a:xfrm>
          <a:custGeom>
            <a:avLst/>
            <a:gdLst/>
            <a:ahLst/>
            <a:cxnLst/>
            <a:rect l="l" t="t" r="r" b="b"/>
            <a:pathLst>
              <a:path w="3618616" h="1603573">
                <a:moveTo>
                  <a:pt x="236273" y="0"/>
                </a:moveTo>
                <a:lnTo>
                  <a:pt x="3618616" y="0"/>
                </a:lnTo>
                <a:lnTo>
                  <a:pt x="3618616" y="1603573"/>
                </a:lnTo>
                <a:lnTo>
                  <a:pt x="0" y="1603573"/>
                </a:lnTo>
                <a:lnTo>
                  <a:pt x="0" y="236279"/>
                </a:lnTo>
                <a:arcTo wR="236273" hR="236279" stAng="10800000" swAng="5400000"/>
                <a:close/>
              </a:path>
            </a:pathLst>
          </a:custGeom>
          <a:solidFill>
            <a:srgbClr val="F2EEEE"/>
          </a:solidFill>
          <a:ln/>
        </p:spPr>
      </p:sp>
      <p:sp>
        <p:nvSpPr>
          <p:cNvPr id="8" name="Text 6"/>
          <p:cNvSpPr/>
          <p:nvPr/>
        </p:nvSpPr>
        <p:spPr>
          <a:xfrm>
            <a:off x="856832" y="2574528"/>
            <a:ext cx="324060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Συνεργασία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856832" y="2960489"/>
            <a:ext cx="3240602" cy="544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 κοινός παρονομαστής κάθε επιτυχημένης προσπάθειας.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4286440" y="2385516"/>
            <a:ext cx="3618715" cy="1603573"/>
          </a:xfrm>
          <a:prstGeom prst="rect">
            <a:avLst/>
          </a:prstGeom>
          <a:solidFill>
            <a:srgbClr val="F2EEEE"/>
          </a:solidFill>
          <a:ln/>
        </p:spPr>
      </p:sp>
      <p:sp>
        <p:nvSpPr>
          <p:cNvPr id="11" name="Shape 9"/>
          <p:cNvSpPr/>
          <p:nvPr/>
        </p:nvSpPr>
        <p:spPr>
          <a:xfrm>
            <a:off x="4286440" y="2385516"/>
            <a:ext cx="25399" cy="1603573"/>
          </a:xfrm>
          <a:prstGeom prst="roundRect">
            <a:avLst>
              <a:gd name="adj" fmla="val 50001"/>
            </a:avLst>
          </a:prstGeom>
          <a:solidFill>
            <a:srgbClr val="D8D4D4"/>
          </a:solidFill>
          <a:ln/>
        </p:spPr>
      </p:sp>
      <p:sp>
        <p:nvSpPr>
          <p:cNvPr id="12" name="Text 10"/>
          <p:cNvSpPr/>
          <p:nvPr/>
        </p:nvSpPr>
        <p:spPr>
          <a:xfrm>
            <a:off x="4475447" y="2574528"/>
            <a:ext cx="324070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Παραγωγοί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4475447" y="2960489"/>
            <a:ext cx="3240701" cy="544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Ανταλλαγή εμπειρίας και κοινές δράσεις.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7905155" y="2385516"/>
            <a:ext cx="3618715" cy="1603573"/>
          </a:xfrm>
          <a:custGeom>
            <a:avLst/>
            <a:gdLst/>
            <a:ahLst/>
            <a:cxnLst/>
            <a:rect l="l" t="t" r="r" b="b"/>
            <a:pathLst>
              <a:path w="3618715" h="1603573">
                <a:moveTo>
                  <a:pt x="0" y="0"/>
                </a:moveTo>
                <a:lnTo>
                  <a:pt x="3382442" y="0"/>
                </a:lnTo>
                <a:arcTo wR="236273" hR="236279" stAng="16200000" swAng="5400000"/>
                <a:lnTo>
                  <a:pt x="3618715" y="1603573"/>
                </a:lnTo>
                <a:lnTo>
                  <a:pt x="0" y="1603573"/>
                </a:lnTo>
                <a:lnTo>
                  <a:pt x="0" y="0"/>
                </a:lnTo>
                <a:close/>
              </a:path>
            </a:pathLst>
          </a:custGeom>
          <a:solidFill>
            <a:srgbClr val="F2EEEE"/>
          </a:solidFill>
          <a:ln/>
        </p:spPr>
      </p:sp>
      <p:sp>
        <p:nvSpPr>
          <p:cNvPr id="15" name="Shape 13"/>
          <p:cNvSpPr/>
          <p:nvPr/>
        </p:nvSpPr>
        <p:spPr>
          <a:xfrm>
            <a:off x="7905155" y="2385516"/>
            <a:ext cx="25399" cy="1603573"/>
          </a:xfrm>
          <a:prstGeom prst="roundRect">
            <a:avLst>
              <a:gd name="adj" fmla="val 50001"/>
            </a:avLst>
          </a:prstGeom>
          <a:solidFill>
            <a:srgbClr val="D8D4D4"/>
          </a:solidFill>
          <a:ln/>
        </p:spPr>
      </p:sp>
      <p:sp>
        <p:nvSpPr>
          <p:cNvPr id="16" name="Text 14"/>
          <p:cNvSpPr/>
          <p:nvPr/>
        </p:nvSpPr>
        <p:spPr>
          <a:xfrm>
            <a:off x="8094162" y="2574528"/>
            <a:ext cx="3240701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Πανεπιστήμια &amp; Ερευνητικά Κέντρα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8094162" y="3255764"/>
            <a:ext cx="3240701" cy="544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Επιστημονική γνώση και καινοτομία.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667825" y="3989090"/>
            <a:ext cx="3618616" cy="1308298"/>
          </a:xfrm>
          <a:custGeom>
            <a:avLst/>
            <a:gdLst/>
            <a:ahLst/>
            <a:cxnLst/>
            <a:rect l="l" t="t" r="r" b="b"/>
            <a:pathLst>
              <a:path w="3618616" h="1308298">
                <a:moveTo>
                  <a:pt x="0" y="0"/>
                </a:moveTo>
                <a:lnTo>
                  <a:pt x="3618616" y="0"/>
                </a:lnTo>
                <a:lnTo>
                  <a:pt x="3618616" y="1308298"/>
                </a:lnTo>
                <a:lnTo>
                  <a:pt x="236273" y="1308298"/>
                </a:lnTo>
                <a:arcTo wR="236273" hR="236279" stAng="5400000" swAng="5400000"/>
                <a:lnTo>
                  <a:pt x="0" y="0"/>
                </a:lnTo>
                <a:close/>
              </a:path>
            </a:pathLst>
          </a:custGeom>
          <a:solidFill>
            <a:srgbClr val="F2EEEE"/>
          </a:solidFill>
          <a:ln/>
        </p:spPr>
      </p:sp>
      <p:sp>
        <p:nvSpPr>
          <p:cNvPr id="19" name="Shape 17"/>
          <p:cNvSpPr/>
          <p:nvPr/>
        </p:nvSpPr>
        <p:spPr>
          <a:xfrm>
            <a:off x="667825" y="3989090"/>
            <a:ext cx="3618616" cy="2540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20" name="Text 18"/>
          <p:cNvSpPr/>
          <p:nvPr/>
        </p:nvSpPr>
        <p:spPr>
          <a:xfrm>
            <a:off x="856832" y="4178102"/>
            <a:ext cx="324060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Επιχειρήσεις μεταποίησης</a:t>
            </a:r>
            <a:endParaRPr lang="en-US" sz="1850" dirty="0"/>
          </a:p>
        </p:txBody>
      </p:sp>
      <p:sp>
        <p:nvSpPr>
          <p:cNvPr id="21" name="Text 19"/>
          <p:cNvSpPr/>
          <p:nvPr/>
        </p:nvSpPr>
        <p:spPr>
          <a:xfrm>
            <a:off x="856832" y="4564062"/>
            <a:ext cx="3240602" cy="544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Μετατροπή της πρώτης ύλης σε προϊόντα υψηλής ποιότητας.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4286440" y="3989090"/>
            <a:ext cx="3618715" cy="1308298"/>
          </a:xfrm>
          <a:prstGeom prst="rect">
            <a:avLst/>
          </a:prstGeom>
          <a:solidFill>
            <a:srgbClr val="F2EEEE"/>
          </a:solidFill>
          <a:ln/>
        </p:spPr>
      </p:sp>
      <p:sp>
        <p:nvSpPr>
          <p:cNvPr id="23" name="Shape 21"/>
          <p:cNvSpPr/>
          <p:nvPr/>
        </p:nvSpPr>
        <p:spPr>
          <a:xfrm>
            <a:off x="4286440" y="3989090"/>
            <a:ext cx="25399" cy="1308298"/>
          </a:xfrm>
          <a:prstGeom prst="roundRect">
            <a:avLst>
              <a:gd name="adj" fmla="val 50001"/>
            </a:avLst>
          </a:prstGeom>
          <a:solidFill>
            <a:srgbClr val="D8D4D4"/>
          </a:solidFill>
          <a:ln/>
        </p:spPr>
      </p:sp>
      <p:sp>
        <p:nvSpPr>
          <p:cNvPr id="24" name="Shape 22"/>
          <p:cNvSpPr/>
          <p:nvPr/>
        </p:nvSpPr>
        <p:spPr>
          <a:xfrm>
            <a:off x="4286440" y="3989090"/>
            <a:ext cx="3618715" cy="2540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25" name="Text 23"/>
          <p:cNvSpPr/>
          <p:nvPr/>
        </p:nvSpPr>
        <p:spPr>
          <a:xfrm>
            <a:off x="4475447" y="4178102"/>
            <a:ext cx="324070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Φορείς υποστήριξης</a:t>
            </a:r>
            <a:endParaRPr lang="en-US" sz="1850" dirty="0"/>
          </a:p>
        </p:txBody>
      </p:sp>
      <p:sp>
        <p:nvSpPr>
          <p:cNvPr id="26" name="Text 24"/>
          <p:cNvSpPr/>
          <p:nvPr/>
        </p:nvSpPr>
        <p:spPr>
          <a:xfrm>
            <a:off x="4475447" y="4564062"/>
            <a:ext cx="3240701" cy="272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Καθοδήγηση και ανάπτυξη.</a:t>
            </a:r>
            <a:endParaRPr lang="en-US" sz="1450" dirty="0"/>
          </a:p>
        </p:txBody>
      </p:sp>
      <p:sp>
        <p:nvSpPr>
          <p:cNvPr id="27" name="Shape 25"/>
          <p:cNvSpPr/>
          <p:nvPr/>
        </p:nvSpPr>
        <p:spPr>
          <a:xfrm>
            <a:off x="7905155" y="3989090"/>
            <a:ext cx="3618715" cy="1308298"/>
          </a:xfrm>
          <a:custGeom>
            <a:avLst/>
            <a:gdLst/>
            <a:ahLst/>
            <a:cxnLst/>
            <a:rect l="l" t="t" r="r" b="b"/>
            <a:pathLst>
              <a:path w="3618715" h="1308298">
                <a:moveTo>
                  <a:pt x="0" y="0"/>
                </a:moveTo>
                <a:lnTo>
                  <a:pt x="3618715" y="0"/>
                </a:lnTo>
                <a:lnTo>
                  <a:pt x="3618715" y="1072019"/>
                </a:lnTo>
                <a:arcTo wR="236273" hR="236279" stAng="0" swAng="5400000"/>
                <a:lnTo>
                  <a:pt x="0" y="1308298"/>
                </a:lnTo>
                <a:lnTo>
                  <a:pt x="0" y="0"/>
                </a:lnTo>
                <a:close/>
              </a:path>
            </a:pathLst>
          </a:custGeom>
          <a:solidFill>
            <a:srgbClr val="F2EEEE"/>
          </a:solidFill>
          <a:ln/>
        </p:spPr>
      </p:sp>
      <p:sp>
        <p:nvSpPr>
          <p:cNvPr id="28" name="Shape 26"/>
          <p:cNvSpPr/>
          <p:nvPr/>
        </p:nvSpPr>
        <p:spPr>
          <a:xfrm>
            <a:off x="7905155" y="3989090"/>
            <a:ext cx="25399" cy="1308298"/>
          </a:xfrm>
          <a:prstGeom prst="roundRect">
            <a:avLst>
              <a:gd name="adj" fmla="val 50001"/>
            </a:avLst>
          </a:prstGeom>
          <a:solidFill>
            <a:srgbClr val="D8D4D4"/>
          </a:solidFill>
          <a:ln/>
        </p:spPr>
      </p:sp>
      <p:sp>
        <p:nvSpPr>
          <p:cNvPr id="29" name="Shape 27"/>
          <p:cNvSpPr/>
          <p:nvPr/>
        </p:nvSpPr>
        <p:spPr>
          <a:xfrm>
            <a:off x="7905155" y="3989090"/>
            <a:ext cx="3618715" cy="25400"/>
          </a:xfrm>
          <a:prstGeom prst="roundRect">
            <a:avLst>
              <a:gd name="adj" fmla="val 49999"/>
            </a:avLst>
          </a:prstGeom>
          <a:solidFill>
            <a:srgbClr val="D8D4D4"/>
          </a:solidFill>
          <a:ln/>
        </p:spPr>
      </p:sp>
      <p:sp>
        <p:nvSpPr>
          <p:cNvPr id="30" name="Text 28"/>
          <p:cNvSpPr/>
          <p:nvPr/>
        </p:nvSpPr>
        <p:spPr>
          <a:xfrm>
            <a:off x="8094162" y="4178102"/>
            <a:ext cx="324070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Αγορά</a:t>
            </a:r>
            <a:endParaRPr lang="en-US" sz="1850" dirty="0"/>
          </a:p>
        </p:txBody>
      </p:sp>
      <p:sp>
        <p:nvSpPr>
          <p:cNvPr id="31" name="Text 29"/>
          <p:cNvSpPr/>
          <p:nvPr/>
        </p:nvSpPr>
        <p:spPr>
          <a:xfrm>
            <a:off x="8094162" y="4564062"/>
            <a:ext cx="3240701" cy="544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Συνεχής κατανόηση των αναγκών των καταναλωτών.</a:t>
            </a:r>
            <a:endParaRPr lang="en-US" sz="1450" dirty="0"/>
          </a:p>
        </p:txBody>
      </p:sp>
      <p:sp>
        <p:nvSpPr>
          <p:cNvPr id="32" name="Text 30"/>
          <p:cNvSpPr/>
          <p:nvPr/>
        </p:nvSpPr>
        <p:spPr>
          <a:xfrm>
            <a:off x="944936" y="5643860"/>
            <a:ext cx="11194869" cy="272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Οι ισχυρότερες επιχειρήσεις δημιουργούνται μέσα από ισχυρές συνεργασίες.</a:t>
            </a:r>
            <a:endParaRPr lang="en-US" sz="1450" dirty="0"/>
          </a:p>
        </p:txBody>
      </p:sp>
      <p:sp>
        <p:nvSpPr>
          <p:cNvPr id="33" name="Shape 31"/>
          <p:cNvSpPr/>
          <p:nvPr/>
        </p:nvSpPr>
        <p:spPr>
          <a:xfrm>
            <a:off x="661475" y="5473799"/>
            <a:ext cx="25399" cy="612279"/>
          </a:xfrm>
          <a:prstGeom prst="roundRect">
            <a:avLst>
              <a:gd name="adj" fmla="val 50001"/>
            </a:avLst>
          </a:prstGeom>
          <a:solidFill>
            <a:srgbClr val="A2B9F9"/>
          </a:solidFill>
          <a:ln/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61475" y="801291"/>
            <a:ext cx="996925" cy="358973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5" name="Text 2"/>
          <p:cNvSpPr/>
          <p:nvPr/>
        </p:nvSpPr>
        <p:spPr>
          <a:xfrm>
            <a:off x="803156" y="872133"/>
            <a:ext cx="1323148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ΌΡΑΜΑ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61475" y="1254720"/>
            <a:ext cx="10868745" cy="1476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65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Το μέλλον της κυπριακής υπαίθρου χτίζεται σήμερα</a:t>
            </a:r>
            <a:endParaRPr lang="en-US" sz="4650" dirty="0"/>
          </a:p>
        </p:txBody>
      </p:sp>
      <p:sp>
        <p:nvSpPr>
          <p:cNvPr id="7" name="Text 4"/>
          <p:cNvSpPr/>
          <p:nvPr/>
        </p:nvSpPr>
        <p:spPr>
          <a:xfrm>
            <a:off x="661475" y="3085703"/>
            <a:ext cx="10868745" cy="14177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Με γνώση, συνεργασία και καινοτομία μπορούμε να δημιουργήσουμε μια ύπαιθρο που παράγει όχι μόνο προϊόντα, αλλά και ευκαιρίες για τις επόμενες γενιές.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1015875" y="5035054"/>
            <a:ext cx="10514345" cy="7558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8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μεγαλύτερη αξία της κυπριακής υπαίθρου δεν βρίσκεται μόνο σε όσα παράγει σήμερα, αλλά σε όσα μπορεί να δημιουργήσει αύριο.</a:t>
            </a:r>
            <a:endParaRPr lang="en-US" sz="1850" dirty="0"/>
          </a:p>
        </p:txBody>
      </p:sp>
      <p:sp>
        <p:nvSpPr>
          <p:cNvPr id="9" name="Shape 6"/>
          <p:cNvSpPr/>
          <p:nvPr/>
        </p:nvSpPr>
        <p:spPr>
          <a:xfrm>
            <a:off x="661475" y="4769247"/>
            <a:ext cx="31749" cy="1287463"/>
          </a:xfrm>
          <a:prstGeom prst="roundRect">
            <a:avLst>
              <a:gd name="adj" fmla="val 50000"/>
            </a:avLst>
          </a:prstGeom>
          <a:solidFill>
            <a:srgbClr val="A2B9F9"/>
          </a:solidFill>
          <a:ln/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60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61475" y="1501378"/>
            <a:ext cx="1094355" cy="358973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5" name="Text 2"/>
          <p:cNvSpPr/>
          <p:nvPr/>
        </p:nvSpPr>
        <p:spPr>
          <a:xfrm>
            <a:off x="803156" y="1572220"/>
            <a:ext cx="1420579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Κλείσιμο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61475" y="1954808"/>
            <a:ext cx="10868745" cy="738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65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Το μέλλον ξεκινά από εμάς</a:t>
            </a:r>
            <a:endParaRPr lang="en-US" sz="4650" dirty="0"/>
          </a:p>
        </p:txBody>
      </p:sp>
      <p:sp>
        <p:nvSpPr>
          <p:cNvPr id="7" name="Text 4"/>
          <p:cNvSpPr/>
          <p:nvPr/>
        </p:nvSpPr>
        <p:spPr>
          <a:xfrm>
            <a:off x="1015875" y="3313311"/>
            <a:ext cx="10514345" cy="7558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8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κυπριακή ύπαιθρος δεν χρειάζεται να αλλάξει την ταυτότητά της. Χρειάζεται να αναδείξει την αξία που ήδη διαθέτει.</a:t>
            </a:r>
            <a:endParaRPr lang="en-US" sz="1850" dirty="0"/>
          </a:p>
        </p:txBody>
      </p:sp>
      <p:sp>
        <p:nvSpPr>
          <p:cNvPr id="8" name="Shape 5"/>
          <p:cNvSpPr/>
          <p:nvPr/>
        </p:nvSpPr>
        <p:spPr>
          <a:xfrm>
            <a:off x="661475" y="3047504"/>
            <a:ext cx="31749" cy="1287463"/>
          </a:xfrm>
          <a:prstGeom prst="roundRect">
            <a:avLst>
              <a:gd name="adj" fmla="val 50000"/>
            </a:avLst>
          </a:prstGeom>
          <a:solidFill>
            <a:srgbClr val="A2B9F9"/>
          </a:solidFill>
          <a:ln/>
        </p:spPr>
      </p:sp>
      <p:sp>
        <p:nvSpPr>
          <p:cNvPr id="9" name="Text 6"/>
          <p:cNvSpPr/>
          <p:nvPr/>
        </p:nvSpPr>
        <p:spPr>
          <a:xfrm>
            <a:off x="661475" y="4600773"/>
            <a:ext cx="10868745" cy="7558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8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Κάθε μικρό βήμα προς τη γνώση, τη συνεργασία και την ποιότητα αποτελεί επένδυση για το μέλλον των ανθρώπων, των τοπικών κοινωνιών και των επόμενων γενεών.</a:t>
            </a:r>
            <a:endParaRPr lang="en-US" sz="1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661475" y="1718469"/>
            <a:ext cx="10868745" cy="7382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65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Σας ευχαριστώ!</a:t>
            </a:r>
            <a:endParaRPr lang="en-US" sz="4650" dirty="0"/>
          </a:p>
        </p:txBody>
      </p:sp>
      <p:sp>
        <p:nvSpPr>
          <p:cNvPr id="5" name="Text 2"/>
          <p:cNvSpPr/>
          <p:nvPr/>
        </p:nvSpPr>
        <p:spPr>
          <a:xfrm>
            <a:off x="356682" y="2811165"/>
            <a:ext cx="11478330" cy="4725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2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Γεώργιος Κουρκουράκης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661475" y="3549551"/>
            <a:ext cx="10868745" cy="10216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3000"/>
              </a:lnSpc>
              <a:spcAft>
                <a:spcPts val="2050"/>
              </a:spcAft>
              <a:buNone/>
            </a:pPr>
            <a:r>
              <a:rPr lang="en-US" sz="185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Πτυχιούχος βοτανοθεραπευτής</a:t>
            </a:r>
            <a:endParaRPr lang="en-US" sz="1850" dirty="0"/>
          </a:p>
          <a:p>
            <a:pPr marL="0" indent="0" algn="ctr">
              <a:lnSpc>
                <a:spcPct val="133000"/>
              </a:lnSpc>
              <a:buNone/>
            </a:pPr>
            <a:r>
              <a:rPr lang="en-US" sz="185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Καθηγητης Βοτανολογίας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356682" y="4837013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Για ερωτήσεις, συζήτηση και συνεργασία — η συνάντησή μας συνεχίζεται.</a:t>
            </a:r>
            <a:endParaRPr lang="en-US" sz="14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1210" y="0"/>
                </a:lnTo>
                <a:lnTo>
                  <a:pt x="92090" y="2640"/>
                </a:lnTo>
                <a:lnTo>
                  <a:pt x="93070" y="7030"/>
                </a:lnTo>
                <a:lnTo>
                  <a:pt x="93650" y="11330"/>
                </a:lnTo>
                <a:lnTo>
                  <a:pt x="93850" y="14750"/>
                </a:lnTo>
                <a:lnTo>
                  <a:pt x="93460" y="21970"/>
                </a:lnTo>
                <a:lnTo>
                  <a:pt x="91990" y="31150"/>
                </a:lnTo>
                <a:lnTo>
                  <a:pt x="91410" y="36520"/>
                </a:lnTo>
                <a:lnTo>
                  <a:pt x="91210" y="40040"/>
                </a:lnTo>
                <a:lnTo>
                  <a:pt x="91310" y="45700"/>
                </a:lnTo>
                <a:lnTo>
                  <a:pt x="91890" y="48930"/>
                </a:lnTo>
                <a:lnTo>
                  <a:pt x="93160" y="52540"/>
                </a:lnTo>
                <a:lnTo>
                  <a:pt x="94920" y="56050"/>
                </a:lnTo>
                <a:lnTo>
                  <a:pt x="97170" y="59860"/>
                </a:lnTo>
                <a:lnTo>
                  <a:pt x="98730" y="63280"/>
                </a:lnTo>
                <a:lnTo>
                  <a:pt x="99800" y="67290"/>
                </a:lnTo>
                <a:lnTo>
                  <a:pt x="100000" y="71480"/>
                </a:lnTo>
                <a:lnTo>
                  <a:pt x="99710" y="73630"/>
                </a:lnTo>
                <a:lnTo>
                  <a:pt x="99020" y="76460"/>
                </a:lnTo>
                <a:lnTo>
                  <a:pt x="97750" y="80180"/>
                </a:lnTo>
                <a:lnTo>
                  <a:pt x="96390" y="83400"/>
                </a:lnTo>
                <a:lnTo>
                  <a:pt x="91890" y="91990"/>
                </a:lnTo>
                <a:lnTo>
                  <a:pt x="89450" y="96000"/>
                </a:lnTo>
                <a:lnTo>
                  <a:pt x="86720" y="100000"/>
                </a:lnTo>
                <a:lnTo>
                  <a:pt x="0" y="100000"/>
                </a:lnTo>
                <a:close/>
              </a:path>
            </a:pathLst>
          </a:custGeom>
        </p:spPr>
      </p:pic>
      <p:sp>
        <p:nvSpPr>
          <p:cNvPr id="3" name="Shape 0"/>
          <p:cNvSpPr/>
          <p:nvPr/>
        </p:nvSpPr>
        <p:spPr>
          <a:xfrm>
            <a:off x="5233360" y="787499"/>
            <a:ext cx="1061515" cy="323056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4" name="Text 1"/>
          <p:cNvSpPr/>
          <p:nvPr/>
        </p:nvSpPr>
        <p:spPr>
          <a:xfrm>
            <a:off x="5360853" y="851198"/>
            <a:ext cx="1416114" cy="195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Εισαγωγή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233360" y="1187053"/>
            <a:ext cx="6296860" cy="2657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15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Η ύπαιθρος που ξέρουμε — και αυτή που δεν γνωρίζουμε ακόμα</a:t>
            </a:r>
            <a:endParaRPr lang="en-US" sz="4150" dirty="0"/>
          </a:p>
        </p:txBody>
      </p:sp>
      <p:sp>
        <p:nvSpPr>
          <p:cNvPr id="6" name="Text 3"/>
          <p:cNvSpPr/>
          <p:nvPr/>
        </p:nvSpPr>
        <p:spPr>
          <a:xfrm>
            <a:off x="5233360" y="4131965"/>
            <a:ext cx="6296860" cy="1938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7000"/>
              </a:lnSpc>
              <a:spcAft>
                <a:spcPts val="1650"/>
              </a:spcAft>
              <a:buNone/>
            </a:pPr>
            <a:r>
              <a:rPr lang="en-US" sz="16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Κύπρος διαθέτει έναν μοναδικό φυσικό πλούτο.</a:t>
            </a:r>
            <a:endParaRPr lang="en-US" sz="1650" dirty="0"/>
          </a:p>
          <a:p>
            <a:pPr marL="0" indent="0" algn="l">
              <a:lnSpc>
                <a:spcPct val="127000"/>
              </a:lnSpc>
              <a:spcAft>
                <a:spcPts val="1650"/>
              </a:spcAft>
              <a:buNone/>
            </a:pPr>
            <a:r>
              <a:rPr lang="en-US" sz="16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Όμως ένα μεγάλο μέρος του παραμένει αναξιοποίητο.</a:t>
            </a:r>
            <a:endParaRPr lang="en-US" sz="1650" dirty="0"/>
          </a:p>
          <a:p>
            <a:pPr marL="0" indent="0" algn="l">
              <a:lnSpc>
                <a:spcPct val="127000"/>
              </a:lnSpc>
              <a:spcAft>
                <a:spcPts val="1650"/>
              </a:spcAft>
              <a:buNone/>
            </a:pPr>
            <a:r>
              <a:rPr lang="en-US" sz="16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Το ερώτημα δεν είναι τι παράγουμε.</a:t>
            </a:r>
            <a:endParaRPr lang="en-US" sz="165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6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Το ερώτημα είναι τι μπορούμε να δημιουργήσουμε.</a:t>
            </a:r>
            <a:endParaRPr lang="en-US" sz="16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650577"/>
            <a:ext cx="2056952" cy="305098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3" name="Text 1"/>
          <p:cNvSpPr/>
          <p:nvPr/>
        </p:nvSpPr>
        <p:spPr>
          <a:xfrm>
            <a:off x="781923" y="710803"/>
            <a:ext cx="2425639" cy="184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2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Σημερινή Κατάσταση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661475" y="1023938"/>
            <a:ext cx="10868745" cy="12551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95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Από την πρώτη ύλη στην προστιθέμενη αξία</a:t>
            </a:r>
            <a:endParaRPr lang="en-US" sz="3950" dirty="0"/>
          </a:p>
        </p:txBody>
      </p:sp>
      <p:sp>
        <p:nvSpPr>
          <p:cNvPr id="5" name="Shape 3"/>
          <p:cNvSpPr/>
          <p:nvPr/>
        </p:nvSpPr>
        <p:spPr>
          <a:xfrm>
            <a:off x="516917" y="2535039"/>
            <a:ext cx="5478524" cy="3672284"/>
          </a:xfrm>
          <a:prstGeom prst="roundRect">
            <a:avLst>
              <a:gd name="adj" fmla="val 13125"/>
            </a:avLst>
          </a:prstGeom>
          <a:solidFill>
            <a:srgbClr val="A2B9F9"/>
          </a:solidFill>
          <a:ln/>
        </p:spPr>
      </p:sp>
      <p:sp>
        <p:nvSpPr>
          <p:cNvPr id="6" name="Text 4"/>
          <p:cNvSpPr/>
          <p:nvPr/>
        </p:nvSpPr>
        <p:spPr>
          <a:xfrm>
            <a:off x="717730" y="2705695"/>
            <a:ext cx="5076896" cy="313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Η πρώτη ύλη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17730" y="3190081"/>
            <a:ext cx="5076896" cy="59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κυπριακή ύπαιθρος παράγει φυσικές πρώτες ύλες υψηλής ποιότητας.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17730" y="3937992"/>
            <a:ext cx="5076896" cy="13678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14960" indent="-314960" algn="l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Ρίγανη (Origanum vulgare)</a:t>
            </a:r>
            <a:endParaRPr lang="en-US" sz="1550" dirty="0"/>
          </a:p>
          <a:p>
            <a:pPr marL="314960" indent="-314960" algn="l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Λαδανιά (Cistus creticus)</a:t>
            </a:r>
            <a:endParaRPr lang="en-US" sz="1550" dirty="0"/>
          </a:p>
          <a:p>
            <a:pPr marL="314960" indent="-314960" algn="l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Μοσφιλιά (Crataegus monogyna)</a:t>
            </a:r>
            <a:endParaRPr lang="en-US" sz="1550" dirty="0"/>
          </a:p>
          <a:p>
            <a:pPr marL="314960" indent="-314960" algn="l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Τριαντάφυλλο Αγρού (Rosa damascena)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17730" y="5459413"/>
            <a:ext cx="5076896" cy="59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Οι περισσότερες διατίθενται με περιορισμένη μεταποίηση.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6347162" y="2705695"/>
            <a:ext cx="5189408" cy="313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95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Πού δημιουργείται η αξία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6347162" y="3190081"/>
            <a:ext cx="5189408" cy="10450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spcAft>
                <a:spcPts val="1200"/>
              </a:spcAft>
              <a:buNone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μεγαλύτερη οικονομική αξία δεν δημιουργείται στο χωράφι.</a:t>
            </a:r>
            <a:endParaRPr lang="en-US" sz="1550" dirty="0"/>
          </a:p>
          <a:p>
            <a:pPr marL="0" indent="0" algn="l">
              <a:lnSpc>
                <a:spcPct val="123000"/>
              </a:lnSpc>
              <a:buNone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Δημιουργείται μέσα από: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6347162" y="4388743"/>
            <a:ext cx="5189408" cy="13678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14960" indent="-314960" algn="l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Μεταποίηση</a:t>
            </a:r>
            <a:endParaRPr lang="en-US" sz="1550" dirty="0"/>
          </a:p>
          <a:p>
            <a:pPr marL="314960" indent="-314960" algn="l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Πιστοποίηση</a:t>
            </a:r>
            <a:endParaRPr lang="en-US" sz="1550" dirty="0"/>
          </a:p>
          <a:p>
            <a:pPr marL="314960" indent="-314960" algn="l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Συσκευασία</a:t>
            </a:r>
            <a:endParaRPr lang="en-US" sz="1550" dirty="0"/>
          </a:p>
          <a:p>
            <a:pPr marL="314960" indent="-314960" algn="l">
              <a:lnSpc>
                <a:spcPct val="123000"/>
              </a:lnSpc>
              <a:buSzPct val="100000"/>
              <a:buChar char="•"/>
            </a:pPr>
            <a:r>
              <a:rPr lang="en-US" sz="15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Εμπορική ταυτότητα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9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13180" y="99900"/>
                </a:lnTo>
                <a:lnTo>
                  <a:pt x="8110" y="91990"/>
                </a:lnTo>
                <a:lnTo>
                  <a:pt x="4200" y="84670"/>
                </a:lnTo>
                <a:lnTo>
                  <a:pt x="2640" y="81150"/>
                </a:lnTo>
                <a:lnTo>
                  <a:pt x="1270" y="77440"/>
                </a:lnTo>
                <a:lnTo>
                  <a:pt x="490" y="74610"/>
                </a:lnTo>
                <a:lnTo>
                  <a:pt x="0" y="71480"/>
                </a:lnTo>
                <a:lnTo>
                  <a:pt x="200" y="67290"/>
                </a:lnTo>
                <a:lnTo>
                  <a:pt x="1270" y="63280"/>
                </a:lnTo>
                <a:lnTo>
                  <a:pt x="2830" y="59860"/>
                </a:lnTo>
                <a:lnTo>
                  <a:pt x="5080" y="56050"/>
                </a:lnTo>
                <a:lnTo>
                  <a:pt x="6840" y="52540"/>
                </a:lnTo>
                <a:lnTo>
                  <a:pt x="7910" y="49610"/>
                </a:lnTo>
                <a:lnTo>
                  <a:pt x="8690" y="45700"/>
                </a:lnTo>
                <a:lnTo>
                  <a:pt x="8790" y="40140"/>
                </a:lnTo>
                <a:lnTo>
                  <a:pt x="8590" y="36520"/>
                </a:lnTo>
                <a:lnTo>
                  <a:pt x="8110" y="31930"/>
                </a:lnTo>
                <a:lnTo>
                  <a:pt x="6540" y="21970"/>
                </a:lnTo>
                <a:lnTo>
                  <a:pt x="6150" y="14750"/>
                </a:lnTo>
                <a:lnTo>
                  <a:pt x="6450" y="10350"/>
                </a:lnTo>
                <a:lnTo>
                  <a:pt x="6930" y="7030"/>
                </a:lnTo>
                <a:lnTo>
                  <a:pt x="7910" y="2640"/>
                </a:lnTo>
                <a:close/>
              </a:path>
            </a:pathLst>
          </a:custGeom>
        </p:spPr>
      </p:pic>
      <p:sp>
        <p:nvSpPr>
          <p:cNvPr id="3" name="Shape 0"/>
          <p:cNvSpPr/>
          <p:nvPr/>
        </p:nvSpPr>
        <p:spPr>
          <a:xfrm>
            <a:off x="661475" y="1280120"/>
            <a:ext cx="1280088" cy="323056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4" name="Text 1"/>
          <p:cNvSpPr/>
          <p:nvPr/>
        </p:nvSpPr>
        <p:spPr>
          <a:xfrm>
            <a:off x="788968" y="1343819"/>
            <a:ext cx="1634687" cy="195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3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Πρόκληση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61475" y="1679674"/>
            <a:ext cx="6296860" cy="664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15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Η πρώτη ύλη δεν αρκεί</a:t>
            </a:r>
            <a:endParaRPr lang="en-US" sz="4150" dirty="0"/>
          </a:p>
        </p:txBody>
      </p:sp>
      <p:sp>
        <p:nvSpPr>
          <p:cNvPr id="6" name="Text 3"/>
          <p:cNvSpPr/>
          <p:nvPr/>
        </p:nvSpPr>
        <p:spPr>
          <a:xfrm>
            <a:off x="661475" y="2631182"/>
            <a:ext cx="6296860" cy="1938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7000"/>
              </a:lnSpc>
              <a:spcAft>
                <a:spcPts val="1650"/>
              </a:spcAft>
              <a:buNone/>
            </a:pPr>
            <a:r>
              <a:rPr lang="en-US" sz="16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πρώτη ύλη έχει αξία.</a:t>
            </a:r>
            <a:endParaRPr lang="en-US" sz="1650" dirty="0"/>
          </a:p>
          <a:p>
            <a:pPr marL="0" indent="0" algn="l">
              <a:lnSpc>
                <a:spcPct val="127000"/>
              </a:lnSpc>
              <a:spcAft>
                <a:spcPts val="1650"/>
              </a:spcAft>
              <a:buNone/>
            </a:pPr>
            <a:r>
              <a:rPr lang="en-US" sz="16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Το τελικό προϊόν έχει πολύ μεγαλύτερη.</a:t>
            </a:r>
            <a:endParaRPr lang="en-US" sz="1650" dirty="0"/>
          </a:p>
          <a:p>
            <a:pPr marL="0" indent="0" algn="l">
              <a:lnSpc>
                <a:spcPct val="127000"/>
              </a:lnSpc>
              <a:spcAft>
                <a:spcPts val="1650"/>
              </a:spcAft>
              <a:buNone/>
            </a:pPr>
            <a:r>
              <a:rPr lang="en-US" sz="16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διαφορά δεν βρίσκεται στο φυτό.</a:t>
            </a:r>
            <a:endParaRPr lang="en-US" sz="1650" dirty="0"/>
          </a:p>
          <a:p>
            <a:pPr marL="0" indent="0" algn="l">
              <a:lnSpc>
                <a:spcPct val="127000"/>
              </a:lnSpc>
              <a:buNone/>
            </a:pPr>
            <a:r>
              <a:rPr lang="en-US" sz="16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Βρίσκεται στη γνώση, στη μεταποίηση και στην καινοτομία.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661475" y="4785023"/>
            <a:ext cx="6296860" cy="792857"/>
          </a:xfrm>
          <a:prstGeom prst="roundRect">
            <a:avLst>
              <a:gd name="adj" fmla="val 40230"/>
            </a:avLst>
          </a:prstGeom>
          <a:solidFill>
            <a:srgbClr val="CFDBFC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095" y="5080496"/>
            <a:ext cx="265800" cy="21262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52516" y="5029398"/>
            <a:ext cx="6002783" cy="323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υπεραξία δημιουργείται μετά τη συγκομιδή.</a:t>
            </a:r>
            <a:endParaRPr lang="en-US" sz="16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885924"/>
            <a:ext cx="1256673" cy="251420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3" name="Text 1"/>
          <p:cNvSpPr/>
          <p:nvPr/>
        </p:nvSpPr>
        <p:spPr>
          <a:xfrm>
            <a:off x="760691" y="935534"/>
            <a:ext cx="1667825" cy="1522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0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Το Νέο Μοντέλο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475" y="1183580"/>
            <a:ext cx="10868745" cy="5167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Οι νέες προκλήσεις απαιτούν ένα νέο μοντέλο</a:t>
            </a:r>
            <a:endParaRPr lang="en-US" sz="3250" dirty="0"/>
          </a:p>
        </p:txBody>
      </p:sp>
      <p:sp>
        <p:nvSpPr>
          <p:cNvPr id="5" name="Shape 3"/>
          <p:cNvSpPr/>
          <p:nvPr/>
        </p:nvSpPr>
        <p:spPr>
          <a:xfrm>
            <a:off x="661475" y="1873945"/>
            <a:ext cx="5376530" cy="1213545"/>
          </a:xfrm>
          <a:prstGeom prst="roundRect">
            <a:avLst>
              <a:gd name="adj" fmla="val 20443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159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33119" y="2045593"/>
            <a:ext cx="496081" cy="496094"/>
          </a:xfrm>
          <a:prstGeom prst="ellipse">
            <a:avLst/>
          </a:prstGeom>
          <a:solidFill>
            <a:srgbClr val="A2B9F9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9541" y="2181920"/>
            <a:ext cx="223237" cy="22324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33119" y="2657376"/>
            <a:ext cx="503324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Κλιματική αλλαγή &amp; λειψυδρία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153691" y="1873945"/>
            <a:ext cx="5376530" cy="1213545"/>
          </a:xfrm>
          <a:prstGeom prst="roundRect">
            <a:avLst>
              <a:gd name="adj" fmla="val 20443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159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325335" y="2045593"/>
            <a:ext cx="496081" cy="496094"/>
          </a:xfrm>
          <a:prstGeom prst="ellipse">
            <a:avLst/>
          </a:prstGeom>
          <a:solidFill>
            <a:srgbClr val="A2B9F9"/>
          </a:solidFill>
          <a:ln/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61757" y="2181920"/>
            <a:ext cx="223237" cy="22324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325335" y="2657376"/>
            <a:ext cx="503324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Αυξανόμενο κόστος παραγωγής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661475" y="3203178"/>
            <a:ext cx="5376530" cy="1472009"/>
          </a:xfrm>
          <a:prstGeom prst="roundRect">
            <a:avLst>
              <a:gd name="adj" fmla="val 16854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159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833119" y="3374827"/>
            <a:ext cx="496081" cy="496094"/>
          </a:xfrm>
          <a:prstGeom prst="ellipse">
            <a:avLst/>
          </a:prstGeom>
          <a:solidFill>
            <a:srgbClr val="A2B9F9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9541" y="3511153"/>
            <a:ext cx="223237" cy="22324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33119" y="3986609"/>
            <a:ext cx="5033241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Μικρός και κατακερματισμένος γεωργικός κλήρος</a:t>
            </a:r>
            <a:endParaRPr lang="en-US" sz="1600" dirty="0"/>
          </a:p>
        </p:txBody>
      </p:sp>
      <p:sp>
        <p:nvSpPr>
          <p:cNvPr id="17" name="Shape 12"/>
          <p:cNvSpPr/>
          <p:nvPr/>
        </p:nvSpPr>
        <p:spPr>
          <a:xfrm>
            <a:off x="6153691" y="3203178"/>
            <a:ext cx="5376530" cy="1472009"/>
          </a:xfrm>
          <a:prstGeom prst="roundRect">
            <a:avLst>
              <a:gd name="adj" fmla="val 16854"/>
            </a:avLst>
          </a:prstGeom>
          <a:solidFill>
            <a:srgbClr val="F2EEEE"/>
          </a:solidFill>
          <a:ln w="6350">
            <a:solidFill>
              <a:srgbClr val="D8D4D4"/>
            </a:solidFill>
            <a:prstDash val="solid"/>
          </a:ln>
          <a:effectLst>
            <a:outerShdw blurRad="127" dist="21590" dir="2700000" algn="bl" rotWithShape="0">
              <a:srgbClr val="D8D4D4">
                <a:alpha val="10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6325335" y="3374827"/>
            <a:ext cx="496081" cy="496094"/>
          </a:xfrm>
          <a:prstGeom prst="ellipse">
            <a:avLst/>
          </a:prstGeom>
          <a:solidFill>
            <a:srgbClr val="A2B9F9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61757" y="3511153"/>
            <a:ext cx="223237" cy="22324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325335" y="3986609"/>
            <a:ext cx="5033241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Διεθνής ανταγωνισμός από χώρες με μεγαλύτερη παραγωγή και χαμηλότερο κόστος</a:t>
            </a:r>
            <a:endParaRPr lang="en-US" sz="1600" dirty="0"/>
          </a:p>
        </p:txBody>
      </p:sp>
      <p:sp>
        <p:nvSpPr>
          <p:cNvPr id="21" name="Shape 15"/>
          <p:cNvSpPr/>
          <p:nvPr/>
        </p:nvSpPr>
        <p:spPr>
          <a:xfrm>
            <a:off x="661475" y="4805363"/>
            <a:ext cx="10868745" cy="856456"/>
          </a:xfrm>
          <a:prstGeom prst="roundRect">
            <a:avLst>
              <a:gd name="adj" fmla="val 28967"/>
            </a:avLst>
          </a:prstGeom>
          <a:solidFill>
            <a:srgbClr val="CFDBFC"/>
          </a:solidFill>
          <a:ln/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6769" y="5026025"/>
            <a:ext cx="206667" cy="165298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198731" y="4962327"/>
            <a:ext cx="10166195" cy="554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3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Δεν μπορούμε να ανταγωνιστούμε στις ποσότητες.</a:t>
            </a:r>
            <a:endParaRPr lang="en-US" sz="1300" dirty="0"/>
          </a:p>
          <a:p>
            <a:pPr marL="0" indent="0" algn="l">
              <a:lnSpc>
                <a:spcPct val="113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Μπορούμε να πρωταγωνιστήσουμε στην ποιότητα, στη γνώση και στην προστιθέμενη αξία.</a:t>
            </a:r>
            <a:endParaRPr lang="en-US" sz="1300" dirty="0"/>
          </a:p>
        </p:txBody>
      </p:sp>
      <p:sp>
        <p:nvSpPr>
          <p:cNvPr id="24" name="Text 17"/>
          <p:cNvSpPr/>
          <p:nvPr/>
        </p:nvSpPr>
        <p:spPr>
          <a:xfrm>
            <a:off x="661475" y="5791994"/>
            <a:ext cx="11478330" cy="179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3000"/>
              </a:lnSpc>
              <a:buNone/>
            </a:pPr>
            <a:r>
              <a:rPr lang="en-US" sz="10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απάντηση βρίσκεται σε μια ολοκληρωμένη αλυσίδα δημιουργίας αξίας.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720824"/>
            <a:ext cx="1194365" cy="233263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3" name="Text 1"/>
          <p:cNvSpPr/>
          <p:nvPr/>
        </p:nvSpPr>
        <p:spPr>
          <a:xfrm>
            <a:off x="753548" y="766862"/>
            <a:ext cx="1619805" cy="141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Αλυσίδα Αξίας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61475" y="993973"/>
            <a:ext cx="10868745" cy="9598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Από το χωράφι στο ράφι: η αλυσίδα που αλλάζει τα πάντα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61475" y="2103537"/>
            <a:ext cx="11478330" cy="202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αξία δεν δημιουργείται σε ένα στάδιο, αλλά σε ολόκληρη τη διαδρομή.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6436" y="2418457"/>
            <a:ext cx="6098725" cy="308877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501535" y="3828605"/>
            <a:ext cx="981959" cy="198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Πρώτη Ύλη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3501535" y="4083814"/>
            <a:ext cx="981959" cy="5245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86000"/>
              </a:lnSpc>
              <a:buNone/>
            </a:pPr>
            <a:r>
              <a:rPr lang="en-US" sz="10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Συλλογή και προετοιμασία των αρχικών υλικών.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624783" y="3984027"/>
            <a:ext cx="981959" cy="1986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Μεταποίηση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624783" y="4239237"/>
            <a:ext cx="981959" cy="6556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86000"/>
              </a:lnSpc>
              <a:buNone/>
            </a:pPr>
            <a:r>
              <a:rPr lang="en-US" sz="10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Επεξεργασία για τη δημιουργία του τελικού προϊόντος.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5726838" y="4174772"/>
            <a:ext cx="981958" cy="3973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Πιστοποίηση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726838" y="4628674"/>
            <a:ext cx="981958" cy="5245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86000"/>
              </a:lnSpc>
              <a:buNone/>
            </a:pPr>
            <a:r>
              <a:rPr lang="en-US" sz="10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Διασφάλιση ποιότητας και συμμόρφωσης με πρότυπα.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6765312" y="4372581"/>
            <a:ext cx="981959" cy="3973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Εμπορική Ταυτότητα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6765312" y="4826484"/>
            <a:ext cx="981959" cy="5245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86000"/>
              </a:lnSpc>
              <a:buNone/>
            </a:pPr>
            <a:r>
              <a:rPr lang="en-US" sz="10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Συσκευασία και ανάπτυξη της ταυτότητας του προϊόντος.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7810852" y="4563326"/>
            <a:ext cx="981959" cy="5960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Προϊόν Υψηλής Αξίας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7810852" y="5215921"/>
            <a:ext cx="981959" cy="5245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86000"/>
              </a:lnSpc>
              <a:buNone/>
            </a:pPr>
            <a:r>
              <a:rPr lang="en-US" sz="10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Τοποθέτηση στην αγορά ως προϊόν υψηλής ποιότητας.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661475" y="5619452"/>
            <a:ext cx="10868745" cy="517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spcAft>
                <a:spcPts val="850"/>
              </a:spcAft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Κάθε στάδιο της αλυσίδας προσθέτει αξία.</a:t>
            </a:r>
            <a:endParaRPr lang="en-US" sz="1200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Όταν όλα λειτουργούν μαζί, η πρώτη ύλη μετατρέπεται σε ένα ανταγωνιστικό προϊόν με δυνατότητα να σταθεί στις διεθνείς αγορές.</a:t>
            </a:r>
            <a:endParaRPr lang="en-US" sz="1200" dirty="0"/>
          </a:p>
        </p:txBody>
      </p:sp>
    </p:spTree>
  </p:cSld>
  <p:clrMapOvr>
    <a:masterClrMapping/>
  </p:clrMapOvr>
  <p:transition spd="slow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864493"/>
            <a:ext cx="1456693" cy="233263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3" name="Text 1"/>
          <p:cNvSpPr/>
          <p:nvPr/>
        </p:nvSpPr>
        <p:spPr>
          <a:xfrm>
            <a:off x="753548" y="910530"/>
            <a:ext cx="1882133" cy="1411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9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Κρυμμένες Ευκαιρίες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61475" y="1137642"/>
            <a:ext cx="10868745" cy="47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Ο θησαυρός που κρύβεται στο κυπριακό τοπίο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61475" y="1767284"/>
            <a:ext cx="10868745" cy="517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spcAft>
                <a:spcPts val="850"/>
              </a:spcAft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κυπριακή χλωρίδα προσφέρει δεκάδες δυνατότητες ανάπτυξης προϊόντων υψηλής προστιθέμενης αξίας.</a:t>
            </a:r>
            <a:endParaRPr lang="en-US" sz="1200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Τα παρακάτω αποτελούν ενδεικτικά παραδείγματα.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2397125"/>
            <a:ext cx="1227801" cy="12278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61475" y="3749675"/>
            <a:ext cx="2623576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Λαδανιά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61475" y="4049415"/>
            <a:ext cx="2623576" cy="1943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spcAft>
                <a:spcPts val="450"/>
              </a:spcAft>
              <a:buNone/>
            </a:pPr>
            <a:r>
              <a:rPr lang="en-US" sz="120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Cistus creticus</a:t>
            </a:r>
            <a:endParaRPr lang="en-US" sz="1200" dirty="0"/>
          </a:p>
          <a:p>
            <a:pPr marL="0" indent="0" algn="l">
              <a:lnSpc>
                <a:spcPct val="110000"/>
              </a:lnSpc>
              <a:spcAft>
                <a:spcPts val="450"/>
              </a:spcAft>
              <a:buNone/>
            </a:pPr>
            <a:r>
              <a:rPr lang="en-US" sz="12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Αρωματοποιία,Φυτοθεραπεία φυσικά καλλυντικά</a:t>
            </a:r>
            <a:endParaRPr lang="en-US" sz="1200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ρητίνη λάδανο και τα εκχυλίσματα της λαδανιάς αξιοποιούνται στην αρωματοποιία, στη φυτοθεραπεία και στην ανάπτυξη φυσικών καλλυντικών υψηλής ποιότητας.</a:t>
            </a:r>
            <a:endParaRPr lang="en-US" sz="12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765" y="2397125"/>
            <a:ext cx="1227801" cy="122783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409765" y="3749675"/>
            <a:ext cx="262367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Μοσφιλιά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409765" y="4049415"/>
            <a:ext cx="2623675" cy="15385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spcAft>
                <a:spcPts val="450"/>
              </a:spcAft>
              <a:buNone/>
            </a:pPr>
            <a:r>
              <a:rPr lang="en-US" sz="120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Crataegus monogyna</a:t>
            </a:r>
            <a:endParaRPr lang="en-US" sz="1200" dirty="0"/>
          </a:p>
          <a:p>
            <a:pPr marL="0" indent="0" algn="l">
              <a:lnSpc>
                <a:spcPct val="110000"/>
              </a:lnSpc>
              <a:spcAft>
                <a:spcPts val="450"/>
              </a:spcAft>
              <a:buNone/>
            </a:pPr>
            <a:r>
              <a:rPr lang="en-US" sz="12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Φυτοθεραπεία &amp; ευεξία</a:t>
            </a:r>
            <a:endParaRPr lang="en-US" sz="1200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Άνθη, φύλλα και καρποί αξιοποιούνται στη φυτοθεραπεία και μπορούν να αποτελέσουν πρώτη ύλη για προϊόντα ευεξίας και φυσικά συμπληρώματα.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8155" y="2397125"/>
            <a:ext cx="1227801" cy="122783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158155" y="3749675"/>
            <a:ext cx="262367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Κυπαρίσσι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6158155" y="4049415"/>
            <a:ext cx="2623675" cy="1741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spcAft>
                <a:spcPts val="450"/>
              </a:spcAft>
              <a:buNone/>
            </a:pPr>
            <a:r>
              <a:rPr lang="en-US" sz="120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Cupressus sempervirens</a:t>
            </a:r>
            <a:endParaRPr lang="en-US" sz="1200" dirty="0"/>
          </a:p>
          <a:p>
            <a:pPr marL="0" indent="0" algn="l">
              <a:lnSpc>
                <a:spcPct val="110000"/>
              </a:lnSpc>
              <a:spcAft>
                <a:spcPts val="450"/>
              </a:spcAft>
              <a:buNone/>
            </a:pPr>
            <a:r>
              <a:rPr lang="en-US" sz="12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Αιθέρια έλαια &amp; αρωματοθεραπεία</a:t>
            </a:r>
            <a:endParaRPr lang="en-US" sz="1200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Το αιθέριο έλαιο κυπαρισσιού αξιοποιείται στην αρωματοθεραπεία, στα φυσικά καλλυντικά και σε προϊόντα προσωπικής φροντίδας.</a:t>
            </a:r>
            <a:endParaRPr lang="en-US" sz="120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6545" y="2397125"/>
            <a:ext cx="1227801" cy="1227832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906545" y="3749675"/>
            <a:ext cx="2623675" cy="239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Τριαντάφυλλο Αγρού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8906545" y="4049415"/>
            <a:ext cx="2623675" cy="1741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spcAft>
                <a:spcPts val="450"/>
              </a:spcAft>
              <a:buNone/>
            </a:pPr>
            <a:r>
              <a:rPr lang="en-US" sz="1200" i="1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Rosa damascena</a:t>
            </a:r>
            <a:endParaRPr lang="en-US" sz="1200" dirty="0"/>
          </a:p>
          <a:p>
            <a:pPr marL="0" indent="0" algn="l">
              <a:lnSpc>
                <a:spcPct val="110000"/>
              </a:lnSpc>
              <a:spcAft>
                <a:spcPts val="450"/>
              </a:spcAft>
              <a:buNone/>
            </a:pPr>
            <a:r>
              <a:rPr lang="en-US" sz="120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Ένα κυπριακό πρότυπο επιτυχίας</a:t>
            </a:r>
            <a:endParaRPr lang="en-US" sz="1200" dirty="0"/>
          </a:p>
          <a:p>
            <a:pPr marL="0" indent="0" algn="l">
              <a:lnSpc>
                <a:spcPct val="110000"/>
              </a:lnSpc>
              <a:buNone/>
            </a:pPr>
            <a:r>
              <a:rPr lang="en-US" sz="120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Ο Αγρός απέδειξε ότι η τοπική καλλιέργεια, η μεταποίηση και η ισχυρή εμπορική ταυτότητα μπορούν να δημιουργήσουν προϊόντα με διεθνή αναγνώριση και υψηλή προστιθέμενη αξία.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904180"/>
            <a:ext cx="1124021" cy="287139"/>
          </a:xfrm>
          <a:prstGeom prst="roundRect">
            <a:avLst>
              <a:gd name="adj" fmla="val 49999"/>
            </a:avLst>
          </a:prstGeom>
          <a:solidFill>
            <a:srgbClr val="CFDBFC"/>
          </a:solidFill>
          <a:ln/>
        </p:spPr>
      </p:sp>
      <p:sp>
        <p:nvSpPr>
          <p:cNvPr id="3" name="Text 1"/>
          <p:cNvSpPr/>
          <p:nvPr/>
        </p:nvSpPr>
        <p:spPr>
          <a:xfrm>
            <a:off x="774879" y="960834"/>
            <a:ext cx="1506797" cy="1738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11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Μεταποίηση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61475" y="1251744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3F6FF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Από το φυτό στο τελικό προϊόν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475" y="2069207"/>
            <a:ext cx="10868745" cy="5443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Η μεταποίηση μετατρέπει τη φυσική πρώτη ύλη σε προϊόντα με υψηλότερη προστιθέμενη αξία και μεγαλύτερες εμπορικές δυνατότητες.</a:t>
            </a:r>
            <a:endParaRPr lang="en-US" sz="14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2783582"/>
            <a:ext cx="1483382" cy="14834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61475" y="4456013"/>
            <a:ext cx="257535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Φυτικά εκχυλίσματα και βάμματα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661475" y="5137249"/>
            <a:ext cx="2575357" cy="8164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Πρώτες ύλες για φυτοθεραπεία και προϊόντα ευεξίας.</a:t>
            </a:r>
            <a:endParaRPr lang="en-US" sz="14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5839" y="2783582"/>
            <a:ext cx="1483382" cy="14834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425839" y="4456013"/>
            <a:ext cx="257545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Αιθέρια έλαια και ανθόνερα</a:t>
            </a:r>
            <a:endParaRPr lang="en-US" sz="1850" dirty="0"/>
          </a:p>
        </p:txBody>
      </p:sp>
      <p:sp>
        <p:nvSpPr>
          <p:cNvPr id="11" name="Text 7"/>
          <p:cNvSpPr/>
          <p:nvPr/>
        </p:nvSpPr>
        <p:spPr>
          <a:xfrm>
            <a:off x="3425839" y="5137249"/>
            <a:ext cx="2575456" cy="8164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Προϊόντα υψηλής αξίας για αρωματοθεραπεία, φυσικά καλλυντικά και ευεξία.</a:t>
            </a:r>
            <a:endParaRPr lang="en-US" sz="14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0301" y="2783582"/>
            <a:ext cx="1483382" cy="148342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190301" y="4456013"/>
            <a:ext cx="257545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Φυσικά καλλυντικά</a:t>
            </a:r>
            <a:endParaRPr lang="en-US" sz="1850" dirty="0"/>
          </a:p>
        </p:txBody>
      </p:sp>
      <p:sp>
        <p:nvSpPr>
          <p:cNvPr id="14" name="Text 9"/>
          <p:cNvSpPr/>
          <p:nvPr/>
        </p:nvSpPr>
        <p:spPr>
          <a:xfrm>
            <a:off x="6190301" y="4841974"/>
            <a:ext cx="2575456" cy="8164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Κρέμες, σαπούνια, έλαια περιποίησης και προϊόντα προσωπικής φροντίδας.</a:t>
            </a:r>
            <a:endParaRPr lang="en-US" sz="14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4764" y="2783582"/>
            <a:ext cx="1483382" cy="148342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954764" y="4456013"/>
            <a:ext cx="2575456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1312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Αφεψήματα και λειτουργικά τρόφιμα</a:t>
            </a:r>
            <a:endParaRPr lang="en-US" sz="1850" dirty="0"/>
          </a:p>
        </p:txBody>
      </p:sp>
      <p:sp>
        <p:nvSpPr>
          <p:cNvPr id="17" name="Text 11"/>
          <p:cNvSpPr/>
          <p:nvPr/>
        </p:nvSpPr>
        <p:spPr>
          <a:xfrm>
            <a:off x="8954764" y="5137249"/>
            <a:ext cx="2575456" cy="8164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50" dirty="0">
                <a:solidFill>
                  <a:srgbClr val="131212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Φυσικά προϊόντα που συνδυάζουν ποιότητα, παράδοση και καινοτομία.</a:t>
            </a:r>
            <a:endParaRPr lang="en-US" sz="1450" dirty="0"/>
          </a:p>
        </p:txBody>
      </p:sp>
    </p:spTree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9809</TotalTime>
  <Words>1231</Words>
  <Application>Microsoft Office PowerPoint</Application>
  <PresentationFormat>Widescreen</PresentationFormat>
  <Paragraphs>234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Inter Bold</vt:lpstr>
      <vt:lpstr>Inter Medium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lastModifiedBy>Chara Lazarou</cp:lastModifiedBy>
  <cp:revision>3</cp:revision>
  <dcterms:created xsi:type="dcterms:W3CDTF">2026-08-02T03:14:08Z</dcterms:created>
  <dcterms:modified xsi:type="dcterms:W3CDTF">2026-09-02T04:58:52Z</dcterms:modified>
</cp:coreProperties>
</file>