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1695" cy="6858000"/>
  <p:notesSz cx="6858000" cy="12191695"/>
  <p:embeddedFontLst>
    <p:embeddedFont>
      <p:font typeface="Inter Bold"/>
      <p:regular r:id="rId201314"/>
    </p:embeddedFont>
    <p:embeddedFont>
      <p:font typeface="Inter Medium"/>
      <p:regular r:id="rId201315"/>
    </p:embeddedFont>
    <p:embeddedFont>
      <p:font typeface="Inter Black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BDC4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BDC4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891679"/>
            <a:ext cx="6296860" cy="2768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Το μελίσσι στο χωράφι:</a:t>
            </a:r>
            <a:endParaRPr lang="en-US" sz="34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Οφέλη για τη βιοποικιλότητα, την παραγωγή και το περιβάλλον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33360" y="3859709"/>
            <a:ext cx="6296860" cy="11416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spcAft>
                <a:spcPts val="1150"/>
              </a:spcAft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Μια επιστημονική επισκόπηση του ρόλου των επικονιαστών στα κυπριακά οικοσυστήματα και της βιολογίας της κυπριακής μέλισσας.</a:t>
            </a:r>
            <a:endParaRPr lang="en-US" sz="135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Παρουσιάζονται οι κυριότερες απειλές που αντιμετωπίζουν, καθώς και το ευρωπαϊκό και κυπριακό πλαίσιο προστασίας τους.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3360" y="5150743"/>
            <a:ext cx="6296860" cy="396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Γιατί οι επικονιαστές αποτελούν θεμέλιο της γεωργίας, της βιοποικιλότητας και της επισιτιστικής ασφάλειας.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233360" y="5750123"/>
            <a:ext cx="5386451" cy="163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2B9F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FAO · IPBES · EUROPEAN COMMISSION · ΤΜΉΜΑ ΓΕΩΡΓΊΑΣ ΚΎΠΡΟΥ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2165648"/>
            <a:ext cx="235430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450" dirty="0">
                <a:solidFill>
                  <a:srgbClr val="A2B9F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Κεφάλαιο Απειλών</a:t>
            </a:r>
            <a:endParaRPr lang="en-US" sz="1450" dirty="0"/>
          </a:p>
        </p:txBody>
      </p:sp>
      <p:sp>
        <p:nvSpPr>
          <p:cNvPr id="4" name="Text 1"/>
          <p:cNvSpPr/>
          <p:nvPr/>
        </p:nvSpPr>
        <p:spPr>
          <a:xfrm>
            <a:off x="661475" y="2548235"/>
            <a:ext cx="6296860" cy="22148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3257B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Κλιματική Αλλαγή, Ξηρασία και Πυρκαγιές</a:t>
            </a:r>
            <a:endParaRPr lang="en-US" sz="4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41759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Επιπτώσεις Κλιματικής Αλλαγής στους Επικονιαστές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61475" y="1585218"/>
            <a:ext cx="1147833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κλιματική αλλαγή αλλάζει τις συνθήκες επιβίωσης και αναπαραγωγής των επικονιαστών.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16917" y="2014934"/>
            <a:ext cx="3584981" cy="3197820"/>
          </a:xfrm>
          <a:prstGeom prst="roundRect">
            <a:avLst>
              <a:gd name="adj" fmla="val 15073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17730" y="2185591"/>
            <a:ext cx="3183354" cy="765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🌡️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Ξηρασία &amp; θερμικό στρες</a:t>
            </a:r>
            <a:endParaRPr lang="en-US" sz="2350" dirty="0"/>
          </a:p>
        </p:txBody>
      </p:sp>
      <p:sp>
        <p:nvSpPr>
          <p:cNvPr id="6" name="Text 4"/>
          <p:cNvSpPr/>
          <p:nvPr/>
        </p:nvSpPr>
        <p:spPr>
          <a:xfrm>
            <a:off x="717730" y="3122017"/>
            <a:ext cx="3183354" cy="1308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Υψηλότερες θερμοκρασίες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Λιγότερο νέκταρ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Μικρότερη διαθεσιμότητα γύρης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17730" y="4583708"/>
            <a:ext cx="3183354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μοναχικές μέλισσες επηρεάζονται περισσότερο.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453620" y="2185591"/>
            <a:ext cx="3295865" cy="765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🌸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Συγχρονισμος της φύσης</a:t>
            </a:r>
            <a:endParaRPr lang="en-US" sz="2350" dirty="0"/>
          </a:p>
        </p:txBody>
      </p:sp>
      <p:sp>
        <p:nvSpPr>
          <p:cNvPr id="9" name="Text 7"/>
          <p:cNvSpPr/>
          <p:nvPr/>
        </p:nvSpPr>
        <p:spPr>
          <a:xfrm>
            <a:off x="4453620" y="3122017"/>
            <a:ext cx="3295865" cy="1308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Πρώιμη ανθοφορία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Καθυστερημένη δραστηριότητα επικονιαστών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Μειωμένη επικονίαση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4453620" y="4583708"/>
            <a:ext cx="3295865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χρονική ασυμφωνία μειώνει την αναπαραγωγική επιτυχία των φυτών.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101207" y="2014934"/>
            <a:ext cx="3584981" cy="3197820"/>
          </a:xfrm>
          <a:prstGeom prst="roundRect">
            <a:avLst>
              <a:gd name="adj" fmla="val 15073"/>
            </a:avLst>
          </a:prstGeom>
          <a:solidFill>
            <a:srgbClr val="F4F7F4"/>
          </a:solidFill>
          <a:ln/>
        </p:spPr>
      </p:sp>
      <p:sp>
        <p:nvSpPr>
          <p:cNvPr id="12" name="Text 10"/>
          <p:cNvSpPr/>
          <p:nvPr/>
        </p:nvSpPr>
        <p:spPr>
          <a:xfrm>
            <a:off x="8302020" y="2185591"/>
            <a:ext cx="3183354" cy="3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Πυρκαγιές</a:t>
            </a:r>
            <a:endParaRPr lang="en-US" sz="2350" dirty="0"/>
          </a:p>
        </p:txBody>
      </p:sp>
      <p:sp>
        <p:nvSpPr>
          <p:cNvPr id="13" name="Text 11"/>
          <p:cNvSpPr/>
          <p:nvPr/>
        </p:nvSpPr>
        <p:spPr>
          <a:xfrm>
            <a:off x="8302020" y="2745482"/>
            <a:ext cx="3183354" cy="1010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Καταστροφή βιοτόπων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Απώλεια φωλιών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Αργή φυσική αποκατάσταση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8302020" y="3910013"/>
            <a:ext cx="3183354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πλήρης αποκατάσταση μπορεί να απαιτήσει πολλά χρόνια.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61475" y="5404743"/>
            <a:ext cx="10868745" cy="711498"/>
          </a:xfrm>
          <a:prstGeom prst="roundRect">
            <a:avLst>
              <a:gd name="adj" fmla="val 42340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5400" dir="2700000">
              <a:srgbClr val="336347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68638" y="5611912"/>
            <a:ext cx="10454418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κλιματική αλλαγή δεν επηρεάζει μόνο τις μέλισσες· επηρεάζει ολόκληρο το οικοσύστημα.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40495"/>
            <a:ext cx="10868745" cy="1107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Φυτοπροστατευτικά προϊόντα, ρύπανση και άλλες απειλές</a:t>
            </a:r>
            <a:endParaRPr lang="en-US" sz="3450" dirty="0"/>
          </a:p>
        </p:txBody>
      </p:sp>
      <p:sp>
        <p:nvSpPr>
          <p:cNvPr id="3" name="Shape 1"/>
          <p:cNvSpPr/>
          <p:nvPr/>
        </p:nvSpPr>
        <p:spPr>
          <a:xfrm>
            <a:off x="533982" y="2247305"/>
            <a:ext cx="2875089" cy="2905522"/>
          </a:xfrm>
          <a:prstGeom prst="roundRect">
            <a:avLst>
              <a:gd name="adj" fmla="val 14792"/>
            </a:avLst>
          </a:prstGeom>
          <a:solidFill>
            <a:srgbClr val="F4F7F4"/>
          </a:solidFill>
          <a:ln/>
        </p:spPr>
      </p:sp>
      <p:sp>
        <p:nvSpPr>
          <p:cNvPr id="4" name="Text 2"/>
          <p:cNvSpPr/>
          <p:nvPr/>
        </p:nvSpPr>
        <p:spPr>
          <a:xfrm>
            <a:off x="711182" y="2380159"/>
            <a:ext cx="2520689" cy="670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☠️</a:t>
            </a:r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Νεονικοτινοειδή</a:t>
            </a:r>
            <a:endParaRPr lang="en-US" sz="2050" dirty="0"/>
          </a:p>
        </p:txBody>
      </p:sp>
      <p:sp>
        <p:nvSpPr>
          <p:cNvPr id="5" name="Text 3"/>
          <p:cNvSpPr/>
          <p:nvPr/>
        </p:nvSpPr>
        <p:spPr>
          <a:xfrm>
            <a:off x="711182" y="3183731"/>
            <a:ext cx="2520689" cy="13331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Νευροτοξική δράση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Επηρεάζουν προσανατολισμό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Μειώνουν επιβίωση αποικιών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11182" y="4636393"/>
            <a:ext cx="2520689" cy="396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Απαγορεύονται στην υπαίθρια χρήση στην ΕΕ.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592621" y="2247305"/>
            <a:ext cx="2572281" cy="2905522"/>
          </a:xfrm>
          <a:prstGeom prst="roundRect">
            <a:avLst>
              <a:gd name="adj" fmla="val 16534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3769821" y="2380159"/>
            <a:ext cx="2217880" cy="670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🧪</a:t>
            </a:r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Μυκητοκτόνα &amp; ζιζανιοκτόνα</a:t>
            </a:r>
            <a:endParaRPr lang="en-US" sz="2050" dirty="0"/>
          </a:p>
        </p:txBody>
      </p:sp>
      <p:sp>
        <p:nvSpPr>
          <p:cNvPr id="9" name="Text 7"/>
          <p:cNvSpPr/>
          <p:nvPr/>
        </p:nvSpPr>
        <p:spPr>
          <a:xfrm>
            <a:off x="3769821" y="3183731"/>
            <a:ext cx="2217880" cy="1829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Λιγότερα ανθοφόρα φυτά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Μικρότερη διαθεσιμότητα τροφής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Έμμεση επίδραση στους επικονιαστές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348452" y="2247305"/>
            <a:ext cx="2572281" cy="2905522"/>
          </a:xfrm>
          <a:prstGeom prst="roundRect">
            <a:avLst>
              <a:gd name="adj" fmla="val 16534"/>
            </a:avLst>
          </a:prstGeom>
          <a:solidFill>
            <a:srgbClr val="F4F7F4"/>
          </a:solidFill>
          <a:ln/>
        </p:spPr>
      </p:sp>
      <p:sp>
        <p:nvSpPr>
          <p:cNvPr id="11" name="Text 9"/>
          <p:cNvSpPr/>
          <p:nvPr/>
        </p:nvSpPr>
        <p:spPr>
          <a:xfrm>
            <a:off x="6525652" y="2380159"/>
            <a:ext cx="2217880" cy="670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🦠</a:t>
            </a:r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Βιοτικές απειλές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6525652" y="3183731"/>
            <a:ext cx="2217880" cy="1085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Varroa destructor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Nosema ceranae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Αποδυνάμωση αποικιών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9104283" y="2247305"/>
            <a:ext cx="2572281" cy="2905522"/>
          </a:xfrm>
          <a:prstGeom prst="roundRect">
            <a:avLst>
              <a:gd name="adj" fmla="val 16534"/>
            </a:avLst>
          </a:prstGeom>
          <a:solidFill>
            <a:srgbClr val="F4F7F4"/>
          </a:solidFill>
          <a:ln/>
        </p:spPr>
      </p:sp>
      <p:sp>
        <p:nvSpPr>
          <p:cNvPr id="14" name="Text 12"/>
          <p:cNvSpPr/>
          <p:nvPr/>
        </p:nvSpPr>
        <p:spPr>
          <a:xfrm>
            <a:off x="9281483" y="2380159"/>
            <a:ext cx="2217880" cy="670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🏗️</a:t>
            </a:r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Απώλεια βιοτόπων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9281483" y="3183731"/>
            <a:ext cx="2217880" cy="1085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Αστικοποίηση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Εντατική γεωργία</a:t>
            </a:r>
            <a:endParaRPr lang="en-US" sz="1350" dirty="0"/>
          </a:p>
          <a:p>
            <a:pPr algn="l" marL="274320" indent="-274320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Κατακερματισμός οικοτόπων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61475" y="5302250"/>
            <a:ext cx="10868745" cy="615156"/>
          </a:xfrm>
          <a:prstGeom prst="roundRect">
            <a:avLst>
              <a:gd name="adj" fmla="val 43210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2860" dir="2700000">
              <a:srgbClr val="336347">
                <a:alpha val="10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45025" y="5485805"/>
            <a:ext cx="10501645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περισσότερες απειλές δρουν ταυτόχρονα και ενισχύουν η μία την άλλη.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59644"/>
            <a:ext cx="10868745" cy="1255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Μελισσοκομική πυκνότητα και αλληλεπίδραση με άγριους επικονιαστές</a:t>
            </a:r>
            <a:endParaRPr lang="en-US" sz="3950" dirty="0"/>
          </a:p>
        </p:txBody>
      </p:sp>
      <p:sp>
        <p:nvSpPr>
          <p:cNvPr id="3" name="Shape 1"/>
          <p:cNvSpPr/>
          <p:nvPr/>
        </p:nvSpPr>
        <p:spPr>
          <a:xfrm>
            <a:off x="516917" y="2470745"/>
            <a:ext cx="5478524" cy="2524125"/>
          </a:xfrm>
          <a:prstGeom prst="roundRect">
            <a:avLst>
              <a:gd name="adj" fmla="val 19096"/>
            </a:avLst>
          </a:prstGeom>
          <a:solidFill>
            <a:srgbClr val="F4F7F4"/>
          </a:solidFill>
          <a:ln/>
        </p:spPr>
      </p:sp>
      <p:sp>
        <p:nvSpPr>
          <p:cNvPr id="4" name="Text 2"/>
          <p:cNvSpPr/>
          <p:nvPr/>
        </p:nvSpPr>
        <p:spPr>
          <a:xfrm>
            <a:off x="717730" y="2641402"/>
            <a:ext cx="5076896" cy="3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Ανταγωνισμός για πόρους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717730" y="3201293"/>
            <a:ext cx="5076896" cy="1010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Υπερβολική πυκνότητα κυψελών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Ανταγωνισμός για νέκταρ και γύρη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Πιθανή μείωση άγριων επικονιαστών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17730" y="4365823"/>
            <a:ext cx="5076896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ισορροπία μεταξύ μελισσοκομίας και βιοποικιλότητας είναι σημαντική.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02604" y="2470745"/>
            <a:ext cx="5478524" cy="2524125"/>
          </a:xfrm>
          <a:prstGeom prst="roundRect">
            <a:avLst>
              <a:gd name="adj" fmla="val 19096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6403418" y="2641402"/>
            <a:ext cx="5076896" cy="3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Διαχείριση</a:t>
            </a:r>
            <a:endParaRPr lang="en-US" sz="2350" dirty="0"/>
          </a:p>
        </p:txBody>
      </p:sp>
      <p:sp>
        <p:nvSpPr>
          <p:cNvPr id="9" name="Text 7"/>
          <p:cNvSpPr/>
          <p:nvPr/>
        </p:nvSpPr>
        <p:spPr>
          <a:xfrm>
            <a:off x="6403418" y="3201293"/>
            <a:ext cx="5076896" cy="1010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Χωροταξικός σχεδιασμός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πληθυσμών</a:t>
            </a:r>
            <a:endParaRPr lang="en-US" sz="1550" dirty="0"/>
          </a:p>
          <a:p>
            <a:pPr algn="l" marL="314960" indent="-314960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Προστασία ευαίσθητων οικοσυστημάτων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403418" y="4365823"/>
            <a:ext cx="5076896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IPBES προτείνει διαχείριση της πυκνότητας κυψελών σε οικολογικά ευαίσθητες περιοχές.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61475" y="5186859"/>
            <a:ext cx="10868745" cy="711498"/>
          </a:xfrm>
          <a:prstGeom prst="roundRect">
            <a:avLst>
              <a:gd name="adj" fmla="val 42340"/>
            </a:avLst>
          </a:prstGeom>
          <a:solidFill>
            <a:srgbClr val="F59E0B"/>
          </a:solidFill>
          <a:ln w="6350">
            <a:solidFill>
              <a:srgbClr val="DB8400"/>
            </a:solidFill>
            <a:prstDash val="solid"/>
          </a:ln>
          <a:effectLst>
            <a:outerShdw sx="100000" sy="100000" kx="0" ky="0" algn="bl" rotWithShape="0" blurRad="127" dist="25400" dir="2700000">
              <a:srgbClr val="db8400">
                <a:alpha val="1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68638" y="5394027"/>
            <a:ext cx="10454418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5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σωστή κατανομή των κυψελών προστατεύει τόσο τη μελισσοκομία όσο και τους άγριους επικονιαστές.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85502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Βιώσιμη μελισσοκομία και πρακτικές φιλικές προς τη βιοποικιλότητα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2093615"/>
            <a:ext cx="2643518" cy="3245842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244824"/>
            <a:ext cx="2265504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📍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Στρατηγική τοποθέτηση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14357" y="3111202"/>
            <a:ext cx="2265504" cy="2010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Περιοχές με πλούσια ανθοφορία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Αποφυγή ευαίσθητων οικοσυστημάτων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Σεβασμός περιοχών Natura 2000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364126" y="2093615"/>
            <a:ext cx="2643518" cy="3245842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7" name="Text 5"/>
          <p:cNvSpPr/>
          <p:nvPr/>
        </p:nvSpPr>
        <p:spPr>
          <a:xfrm>
            <a:off x="3553133" y="2244824"/>
            <a:ext cx="2265504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🌸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Ενίσχυση μελισσοβοσκής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3553133" y="3111202"/>
            <a:ext cx="2265504" cy="2010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Φύτευση μελισσοκομικών φυτών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Διαδοχική ανθοφορία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Περισσότερη διαθέσιμη τροφή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02902" y="2093615"/>
            <a:ext cx="2643518" cy="3245842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10" name="Text 8"/>
          <p:cNvSpPr/>
          <p:nvPr/>
        </p:nvSpPr>
        <p:spPr>
          <a:xfrm>
            <a:off x="6391909" y="2244824"/>
            <a:ext cx="2265504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Ορθολογική χρήση φυτοπροστα-τευτικών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391909" y="3820021"/>
            <a:ext cx="2265504" cy="1466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Εκτός ανθοφορίας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Εκτός ωρών πτήσης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Προτίμηση βιολογικών πρακτικών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9041678" y="2093615"/>
            <a:ext cx="2643518" cy="3245842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13" name="Text 11"/>
          <p:cNvSpPr/>
          <p:nvPr/>
        </p:nvSpPr>
        <p:spPr>
          <a:xfrm>
            <a:off x="9230685" y="2244824"/>
            <a:ext cx="2265504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Υγεία αποικιών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230685" y="3111202"/>
            <a:ext cx="2265504" cy="11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Τακτικός έλεγχος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</a:t>
            </a:r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Varroa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Υγιείς αποικίες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61475" y="5509518"/>
            <a:ext cx="10868745" cy="662880"/>
          </a:xfrm>
          <a:prstGeom prst="roundRect">
            <a:avLst>
              <a:gd name="adj" fmla="val 42772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56832" y="5704880"/>
            <a:ext cx="10478032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προστασία των επικονιαστών ξεκινά από σωστές μελισσοκομικές πρακτικές.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2120801"/>
            <a:ext cx="6906444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8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Ευρωπαϊκό &amp; Κυπριακό Πλαίσιο</a:t>
            </a:r>
            <a:endParaRPr lang="en-US" sz="1850" dirty="0"/>
          </a:p>
        </p:txBody>
      </p:sp>
      <p:sp>
        <p:nvSpPr>
          <p:cNvPr id="4" name="Text 1"/>
          <p:cNvSpPr/>
          <p:nvPr/>
        </p:nvSpPr>
        <p:spPr>
          <a:xfrm>
            <a:off x="661475" y="2734965"/>
            <a:ext cx="6296860" cy="22148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Πολιτικές Προστασίας Επικονιαστών</a:t>
            </a:r>
            <a:endParaRPr lang="en-US" sz="4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9902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Ευρωπαϊκή πολιτική: Στρατηγική βιοποικιλότητας 2030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2208014"/>
            <a:ext cx="3587263" cy="2744887"/>
          </a:xfrm>
          <a:prstGeom prst="roundRect">
            <a:avLst>
              <a:gd name="adj" fmla="val 16527"/>
            </a:avLst>
          </a:prstGeom>
          <a:solidFill>
            <a:srgbClr val="F4F7F4"/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359223"/>
            <a:ext cx="3209249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Προστατευόμενες περιοχές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14357" y="3134816"/>
            <a:ext cx="32092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30%</a:t>
            </a:r>
            <a:endParaRPr lang="en-US" sz="2950" dirty="0"/>
          </a:p>
        </p:txBody>
      </p:sp>
      <p:sp>
        <p:nvSpPr>
          <p:cNvPr id="6" name="Text 4"/>
          <p:cNvSpPr/>
          <p:nvPr/>
        </p:nvSpPr>
        <p:spPr>
          <a:xfrm>
            <a:off x="714357" y="3758505"/>
            <a:ext cx="3209249" cy="1141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Προστασία χερσαίων και θαλάσσιων περιοχών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Αυστηρή προστασία των πιο πολύτιμων οικοσυστημάτων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307871" y="2208014"/>
            <a:ext cx="3587263" cy="2744887"/>
          </a:xfrm>
          <a:prstGeom prst="roundRect">
            <a:avLst>
              <a:gd name="adj" fmla="val 16527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4496878" y="2359223"/>
            <a:ext cx="3209249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Αποκατάσταση οικοσυστημάτων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496878" y="3225602"/>
            <a:ext cx="3209249" cy="11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Υποβαθμισμένα οικοσυστήματα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Βιότοποι επικονιαστών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Αποκατάσταση έως το 2030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90392" y="2208014"/>
            <a:ext cx="3587263" cy="2744887"/>
          </a:xfrm>
          <a:prstGeom prst="roundRect">
            <a:avLst>
              <a:gd name="adj" fmla="val 16527"/>
            </a:avLst>
          </a:prstGeom>
          <a:solidFill>
            <a:srgbClr val="F4F7F4"/>
          </a:solidFill>
          <a:ln/>
        </p:spPr>
      </p:sp>
      <p:sp>
        <p:nvSpPr>
          <p:cNvPr id="11" name="Text 9"/>
          <p:cNvSpPr/>
          <p:nvPr/>
        </p:nvSpPr>
        <p:spPr>
          <a:xfrm>
            <a:off x="8279399" y="2359223"/>
            <a:ext cx="3209249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Μείωση φυτοφαρμάκων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279399" y="3134816"/>
            <a:ext cx="32092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50%</a:t>
            </a:r>
            <a:endParaRPr lang="en-US" sz="2950" dirty="0"/>
          </a:p>
        </p:txBody>
      </p:sp>
      <p:sp>
        <p:nvSpPr>
          <p:cNvPr id="13" name="Text 11"/>
          <p:cNvSpPr/>
          <p:nvPr/>
        </p:nvSpPr>
        <p:spPr>
          <a:xfrm>
            <a:off x="8279399" y="3758505"/>
            <a:ext cx="3209249" cy="5971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Μείωση χρήσης και κινδύνου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Προστασία επικονιαστών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61475" y="5122962"/>
            <a:ext cx="10868745" cy="935038"/>
          </a:xfrm>
          <a:prstGeom prst="roundRect">
            <a:avLst>
              <a:gd name="adj" fmla="val 30323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56832" y="5318323"/>
            <a:ext cx="1047803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προστασία των επικονιαστών αποτελεί βασικό στόχο της Ευρωπαϊκής Στρατηγικής για τη Βιοποικιλότητα έως το 2030.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69665"/>
            <a:ext cx="1086874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Ευρωπαϊκές πρωτοβουλίες για την προστασία των επικονιαστών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525350" y="2141438"/>
            <a:ext cx="5476043" cy="2913955"/>
          </a:xfrm>
          <a:prstGeom prst="roundRect">
            <a:avLst>
              <a:gd name="adj" fmla="val 15568"/>
            </a:avLst>
          </a:prstGeom>
          <a:solidFill>
            <a:srgbClr val="F4F7F4"/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292648"/>
            <a:ext cx="5098029" cy="485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EU Pollinators Initiative</a:t>
            </a:r>
            <a:endParaRPr lang="en-US" sz="2950" dirty="0"/>
          </a:p>
        </p:txBody>
      </p:sp>
      <p:sp>
        <p:nvSpPr>
          <p:cNvPr id="5" name="Text 3"/>
          <p:cNvSpPr/>
          <p:nvPr/>
        </p:nvSpPr>
        <p:spPr>
          <a:xfrm>
            <a:off x="714357" y="2929037"/>
            <a:ext cx="5707614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2018 • Αναθεώρηση 2023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714357" y="3282752"/>
            <a:ext cx="5098029" cy="124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πληθυσμών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Αντιμετώπιση αιτιών μείωσης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Ενημέρωση και συμμετοχή κοινωνίας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Εθνικά σχέδια δράσης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196651" y="2141438"/>
            <a:ext cx="5476043" cy="2913955"/>
          </a:xfrm>
          <a:prstGeom prst="roundRect">
            <a:avLst>
              <a:gd name="adj" fmla="val 15568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6385658" y="2292648"/>
            <a:ext cx="5098029" cy="9576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Nature Restoration Regulation</a:t>
            </a:r>
            <a:endParaRPr lang="en-US" sz="2950" dirty="0"/>
          </a:p>
        </p:txBody>
      </p:sp>
      <p:sp>
        <p:nvSpPr>
          <p:cNvPr id="9" name="Text 7"/>
          <p:cNvSpPr/>
          <p:nvPr/>
        </p:nvSpPr>
        <p:spPr>
          <a:xfrm>
            <a:off x="6385658" y="3401516"/>
            <a:ext cx="5707614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2024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385658" y="3755231"/>
            <a:ext cx="5098029" cy="124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Αποκατάσταση οικοσυστημάτων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Αντιστροφή της μείωσης επικονιαστών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Στόχοι έως το 2030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Μακροπρόθεσμη αποκατάσταση έως το 2050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61475" y="5225455"/>
            <a:ext cx="10868745" cy="662880"/>
          </a:xfrm>
          <a:prstGeom prst="roundRect">
            <a:avLst>
              <a:gd name="adj" fmla="val 42772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56832" y="5420816"/>
            <a:ext cx="10478032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δύο αυτές πρωτοβουλίες αποτελούν σήμερα τον βασικό ευρωπαϊκό μηχανισμό προστασίας των επικονιαστών.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67172"/>
            <a:ext cx="10868745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Δίκτυο Natura 2000 και προστασία των επικονιαστών στην Κύπρο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513086"/>
            <a:ext cx="2972023" cy="29720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614847" y="1500684"/>
            <a:ext cx="5921624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Έκταση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614847" y="1828502"/>
            <a:ext cx="592162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27%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5614847" y="2312293"/>
            <a:ext cx="5921624" cy="440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Χερσαίας έκτασης της Κύπρου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Περιοχές Natura 2000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614847" y="2852440"/>
            <a:ext cx="5921624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Σημαντικοί βιότοποι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614847" y="3240187"/>
            <a:ext cx="5921624" cy="91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Φρύγανα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Μακία βλάστηση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Ξηρά λιβάδια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Δάση Τροόδους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614847" y="4255591"/>
            <a:ext cx="5921624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Προστασία επικονιαστών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614847" y="4643338"/>
            <a:ext cx="5921624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Διατήρηση βιοτόπων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Περιορισμός πιέσεων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Αποτελεσματική εφαρμογή μέτρων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61475" y="5468441"/>
            <a:ext cx="10868745" cy="522387"/>
          </a:xfrm>
          <a:prstGeom prst="roundRect">
            <a:avLst>
              <a:gd name="adj" fmla="val 440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821312" y="5628283"/>
            <a:ext cx="1054907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Natura 2000 προστατεύει τους φυσικούς βιότοπους που είναι απαραίτητοι για την επιβίωση των επικονιαστών.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96838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Τμήμα Γεωργίας και Τμήμα Περιβάλλοντος Κύπρου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380555"/>
            <a:ext cx="1147833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Κυπριακό πλαίσιο πολιτικής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5350" y="2768302"/>
            <a:ext cx="5476043" cy="2087761"/>
          </a:xfrm>
          <a:prstGeom prst="roundRect">
            <a:avLst>
              <a:gd name="adj" fmla="val 21729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919512"/>
            <a:ext cx="5098029" cy="485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🌾</a:t>
            </a:r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Τμήμα Γεωργίας</a:t>
            </a:r>
            <a:endParaRPr lang="en-US" sz="2950" dirty="0"/>
          </a:p>
        </p:txBody>
      </p:sp>
      <p:sp>
        <p:nvSpPr>
          <p:cNvPr id="6" name="Text 4"/>
          <p:cNvSpPr/>
          <p:nvPr/>
        </p:nvSpPr>
        <p:spPr>
          <a:xfrm>
            <a:off x="714357" y="3555901"/>
            <a:ext cx="5098029" cy="124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Εκπαίδευση μελισσοκόμων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Μητρώο μελισσοκόμων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Διαχείριση υγείας αποικιών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Στήριξη μέσω Στρατηγικού Σχεδίου ΚΑΠ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196651" y="2768302"/>
            <a:ext cx="5476043" cy="2087761"/>
          </a:xfrm>
          <a:prstGeom prst="roundRect">
            <a:avLst>
              <a:gd name="adj" fmla="val 21729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6385658" y="2919512"/>
            <a:ext cx="5098029" cy="485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Τμήμα Περιβάλλοντος</a:t>
            </a:r>
            <a:endParaRPr lang="en-US" sz="2950" dirty="0"/>
          </a:p>
        </p:txBody>
      </p:sp>
      <p:sp>
        <p:nvSpPr>
          <p:cNvPr id="9" name="Text 7"/>
          <p:cNvSpPr/>
          <p:nvPr/>
        </p:nvSpPr>
        <p:spPr>
          <a:xfrm>
            <a:off x="6385658" y="3555901"/>
            <a:ext cx="5098029" cy="124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Προστασία βιοποικιλότητας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Διαχείριση Natura 2000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Εφαρμογή περιβαλλοντικής νομοθεσίας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Αποκατάσταση οικοσυστημάτων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61475" y="5026124"/>
            <a:ext cx="10868745" cy="935038"/>
          </a:xfrm>
          <a:prstGeom prst="roundRect">
            <a:avLst>
              <a:gd name="adj" fmla="val 30323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56832" y="5221486"/>
            <a:ext cx="1047803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προστασία των επικονιαστών στην Κύπρο βασίζεται στη συνεργασία του Τμήματος Γεωργίας και του Τμήματος Περιβάλλοντος.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0032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709399" y="756245"/>
            <a:ext cx="78208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Βιοποικιλότητα και οικοσυστήματα στην Κύπρο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709399" y="1289943"/>
            <a:ext cx="8430406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Ένα από τα σημαντικότερα κέντρα βιοποικιλότητας της Μεσογείου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078087" y="1640979"/>
            <a:ext cx="50834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&gt;1.900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3709399" y="2099667"/>
            <a:ext cx="782082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είδη φυτών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078087" y="2615902"/>
            <a:ext cx="50834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&gt;140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3709399" y="3074591"/>
            <a:ext cx="782082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ενδημικά φυτά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078087" y="3590826"/>
            <a:ext cx="50834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Μεσογειακό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709399" y="4049514"/>
            <a:ext cx="782082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νησιωτικό οικοσύστημα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078087" y="4565749"/>
            <a:ext cx="50834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 επικονιαστές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709399" y="5024438"/>
            <a:ext cx="782082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συνδέουν όλα τα οικοσυστήματα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3709399" y="5376565"/>
            <a:ext cx="7820822" cy="725091"/>
          </a:xfrm>
          <a:prstGeom prst="roundRect">
            <a:avLst>
              <a:gd name="adj" fmla="val 31771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869236" y="5536406"/>
            <a:ext cx="7501147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επικονιαστές αποτελούν τον συνδετικό κρίκο ανάμεσα στα φυτά, τα ζώα και τα οικοσυστήματα της Κύπρου.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0761"/>
            <a:ext cx="10868745" cy="731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Σχέδιο Διαχείρισης Μελισσιού και Βιοποικιλότητας σε Κυπριακό Αγρόκτημα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661475" y="1603970"/>
            <a:ext cx="11478330" cy="151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Τέσσερα βασικά βήματα εφαρμογής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881040" y="2223492"/>
            <a:ext cx="5169366" cy="146348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61475" y="2077145"/>
            <a:ext cx="439131" cy="439142"/>
          </a:xfrm>
          <a:prstGeom prst="ellipse">
            <a:avLst/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1208" y="2186880"/>
            <a:ext cx="219566" cy="21957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7819" y="2606973"/>
            <a:ext cx="5096343" cy="228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Αξιολόγηση βιοτόπου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07819" y="2890044"/>
            <a:ext cx="5096343" cy="632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Καταγραφή βλάστησης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Εντοπισμός επικονιαστών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Χαρτογράφηση περιοχής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360755" y="2003921"/>
            <a:ext cx="5169366" cy="146348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41189" y="1857573"/>
            <a:ext cx="439131" cy="439142"/>
          </a:xfrm>
          <a:prstGeom prst="ellipse">
            <a:avLst/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0923" y="1967309"/>
            <a:ext cx="219566" cy="21957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287533" y="2387402"/>
            <a:ext cx="5096343" cy="228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Σχεδιασμός μελισσοβοσκής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287533" y="2670473"/>
            <a:ext cx="5096343" cy="632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Αυτόχθονα φυτά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Διαδοχική ανθοφορία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Τροφή όλο τον χρόνο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81040" y="4125119"/>
            <a:ext cx="5169366" cy="146348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61475" y="3978771"/>
            <a:ext cx="439131" cy="439142"/>
          </a:xfrm>
          <a:prstGeom prst="ellipse">
            <a:avLst/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1208" y="4088507"/>
            <a:ext cx="219566" cy="21957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7819" y="4508599"/>
            <a:ext cx="5096343" cy="228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Διαχείριση κυψελών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07819" y="4791670"/>
            <a:ext cx="5096343" cy="632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Σωστή χωροθέτηση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υγείας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Καταγραφή παραγωγής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360755" y="3905548"/>
            <a:ext cx="5169366" cy="146348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141189" y="3759200"/>
            <a:ext cx="439131" cy="439142"/>
          </a:xfrm>
          <a:prstGeom prst="ellipse">
            <a:avLst/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50923" y="3868936"/>
            <a:ext cx="219566" cy="21957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87533" y="4289028"/>
            <a:ext cx="5096343" cy="228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Παρακολούθηση &amp; προσαρμογή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6287533" y="4572099"/>
            <a:ext cx="5096343" cy="632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Αξιολόγηση αποτελεσμάτων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επικονιαστών</a:t>
            </a:r>
            <a:endParaRPr lang="en-US" sz="1150" dirty="0"/>
          </a:p>
          <a:p>
            <a:pPr algn="l" marL="233680" indent="-233680">
              <a:lnSpc>
                <a:spcPct val="108000"/>
              </a:lnSpc>
              <a:buSzPct val="100000"/>
              <a:buChar char="•"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Βελτίωση πρακτικών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61475" y="5672138"/>
            <a:ext cx="10868745" cy="495002"/>
          </a:xfrm>
          <a:prstGeom prst="roundRect">
            <a:avLst>
              <a:gd name="adj" fmla="val 44357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19050" dir="2700000">
              <a:srgbClr val="336347">
                <a:alpha val="100000"/>
              </a:srgbClr>
            </a:outerShdw>
          </a:effectLst>
        </p:spPr>
      </p:sp>
      <p:sp>
        <p:nvSpPr>
          <p:cNvPr id="25" name="Text 19"/>
          <p:cNvSpPr/>
          <p:nvPr/>
        </p:nvSpPr>
        <p:spPr>
          <a:xfrm>
            <a:off x="814169" y="5824835"/>
            <a:ext cx="10563358" cy="189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επιτυχία βασίζεται στη συνεχή παρακολούθηση και προσαρμογή των πρακτικών.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4109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Πρακτικές εφαρμογές στο αγρόκτημα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34158"/>
            <a:ext cx="1147833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Τρεις πρακτικές που ενισχύουν τους επικονιαστές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5350" y="2221905"/>
            <a:ext cx="3587263" cy="2589907"/>
          </a:xfrm>
          <a:prstGeom prst="roundRect">
            <a:avLst>
              <a:gd name="adj" fmla="val 17516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373114"/>
            <a:ext cx="3209249" cy="360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Ζώνες ανθοφορίας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14357" y="2885083"/>
            <a:ext cx="3209249" cy="1519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Αυτόχθονα μελισσοκομικά φυτά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Διαδοχική ανθοφορία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Περιθώρια αγρών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Συνεχής παροχή νέκταρ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307871" y="2221905"/>
            <a:ext cx="3587263" cy="2589907"/>
          </a:xfrm>
          <a:prstGeom prst="roundRect">
            <a:avLst>
              <a:gd name="adj" fmla="val 17516"/>
            </a:avLst>
          </a:prstGeom>
          <a:solidFill>
            <a:srgbClr val="F4F7F4"/>
          </a:solidFill>
          <a:ln/>
        </p:spPr>
      </p:sp>
      <p:sp>
        <p:nvSpPr>
          <p:cNvPr id="8" name="Text 6"/>
          <p:cNvSpPr/>
          <p:nvPr/>
        </p:nvSpPr>
        <p:spPr>
          <a:xfrm>
            <a:off x="4496878" y="2373114"/>
            <a:ext cx="3209249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Διατήρηση φυσικών στοιχείων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496878" y="3239492"/>
            <a:ext cx="3209249" cy="124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Φυσικοί φράκτες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Παλαιά δένδρα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Θέσεις φωλεοποίησης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Προστασία φυσικών οικοτόπων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90392" y="2221905"/>
            <a:ext cx="3587263" cy="2589907"/>
          </a:xfrm>
          <a:prstGeom prst="roundRect">
            <a:avLst>
              <a:gd name="adj" fmla="val 17516"/>
            </a:avLst>
          </a:prstGeom>
          <a:solidFill>
            <a:srgbClr val="F4F7F4"/>
          </a:solidFill>
          <a:ln/>
        </p:spPr>
      </p:sp>
      <p:sp>
        <p:nvSpPr>
          <p:cNvPr id="11" name="Text 9"/>
          <p:cNvSpPr/>
          <p:nvPr/>
        </p:nvSpPr>
        <p:spPr>
          <a:xfrm>
            <a:off x="8279399" y="2373114"/>
            <a:ext cx="3209249" cy="715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Ολοκληρωμένη φυτοπροστασία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279399" y="3239492"/>
            <a:ext cx="3209249" cy="1519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Βιολογικές μέθοδοι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Παρακολούθηση πληθυσμών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Ελάχιστη χρήση φυτοφαρμάκων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Εφαρμογές εκτός ανθοφορίας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61475" y="4981873"/>
            <a:ext cx="10868745" cy="935038"/>
          </a:xfrm>
          <a:prstGeom prst="roundRect">
            <a:avLst>
              <a:gd name="adj" fmla="val 30323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56832" y="5177234"/>
            <a:ext cx="1047803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Μικρές αλλαγές στη διαχείριση ενός αγροκτήματος μπορούν να αυξήσουν σημαντικά την προστασία των επικονιαστών.</a:t>
            </a:r>
            <a:endParaRPr lang="en-US" sz="14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80938"/>
            <a:ext cx="1086874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Τάση Μείωσης των Επικονιαστών: Τι Δείχνουν τα Δεδομένα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356682" y="1928316"/>
            <a:ext cx="1147833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Επιστημονικά τεκμηριωμένη μείωση σε ευρωπαϊκό επίπεδο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5350" y="2316063"/>
            <a:ext cx="3587263" cy="2755900"/>
          </a:xfrm>
          <a:prstGeom prst="roundRect">
            <a:avLst>
              <a:gd name="adj" fmla="val 16461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409565" y="2452092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2949773"/>
            <a:ext cx="32092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40%</a:t>
            </a:r>
            <a:endParaRPr lang="en-US" sz="2950" dirty="0"/>
          </a:p>
        </p:txBody>
      </p:sp>
      <p:sp>
        <p:nvSpPr>
          <p:cNvPr id="7" name="Text 5"/>
          <p:cNvSpPr/>
          <p:nvPr/>
        </p:nvSpPr>
        <p:spPr>
          <a:xfrm>
            <a:off x="714357" y="3482677"/>
            <a:ext cx="32092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Μείωση επικονιαστών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14357" y="3929162"/>
            <a:ext cx="3209249" cy="10067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0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Των ειδών ασπόνδυλων επικονιαστών αντιμετωπίζουν κίνδυνο εξαφάνισης στην Ευρώπη.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IPBES, 2016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07871" y="2316063"/>
            <a:ext cx="3587263" cy="2755900"/>
          </a:xfrm>
          <a:prstGeom prst="roundRect">
            <a:avLst>
              <a:gd name="adj" fmla="val 16461"/>
            </a:avLst>
          </a:prstGeom>
          <a:solidFill>
            <a:srgbClr val="F4F7F4"/>
          </a:solidFill>
          <a:ln/>
        </p:spPr>
      </p:sp>
      <p:sp>
        <p:nvSpPr>
          <p:cNvPr id="10" name="Text 8"/>
          <p:cNvSpPr/>
          <p:nvPr/>
        </p:nvSpPr>
        <p:spPr>
          <a:xfrm>
            <a:off x="4192086" y="2452092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496878" y="2949773"/>
            <a:ext cx="32092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9%</a:t>
            </a:r>
            <a:endParaRPr lang="en-US" sz="2950" dirty="0"/>
          </a:p>
        </p:txBody>
      </p:sp>
      <p:sp>
        <p:nvSpPr>
          <p:cNvPr id="12" name="Text 10"/>
          <p:cNvSpPr/>
          <p:nvPr/>
        </p:nvSpPr>
        <p:spPr>
          <a:xfrm>
            <a:off x="4496878" y="3482677"/>
            <a:ext cx="32092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Είδη σε κίνδυνο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96878" y="3929162"/>
            <a:ext cx="3209249" cy="10067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0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Των ειδών μελισσών και πεταλούδων απειλούνται ήδη με εξαφάνιση στην Ευρώπη.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EU Pollinators Initiative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090392" y="2316063"/>
            <a:ext cx="3587263" cy="2755900"/>
          </a:xfrm>
          <a:prstGeom prst="roundRect">
            <a:avLst>
              <a:gd name="adj" fmla="val 16461"/>
            </a:avLst>
          </a:prstGeom>
          <a:solidFill>
            <a:srgbClr val="F4F7F4"/>
          </a:solidFill>
          <a:ln/>
        </p:spPr>
      </p:sp>
      <p:sp>
        <p:nvSpPr>
          <p:cNvPr id="15" name="Text 13"/>
          <p:cNvSpPr/>
          <p:nvPr/>
        </p:nvSpPr>
        <p:spPr>
          <a:xfrm>
            <a:off x="7974607" y="2452092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8279399" y="2949773"/>
            <a:ext cx="32092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37% / 31%</a:t>
            </a:r>
            <a:endParaRPr lang="en-US" sz="2950" dirty="0"/>
          </a:p>
        </p:txBody>
      </p:sp>
      <p:sp>
        <p:nvSpPr>
          <p:cNvPr id="17" name="Text 15"/>
          <p:cNvSpPr/>
          <p:nvPr/>
        </p:nvSpPr>
        <p:spPr>
          <a:xfrm>
            <a:off x="8279399" y="3482677"/>
            <a:ext cx="32092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Κενό γνώσης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8279399" y="3929162"/>
            <a:ext cx="3209249" cy="10067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0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Των ειδών μελισσών και πεταλούδων αντίστοιχα δεν διαθέτουμε επαρκή δεδομένα παρακολούθησης.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Ανεπαρκής επιστημονική παρακολούθηση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61475" y="5242024"/>
            <a:ext cx="10868745" cy="935038"/>
          </a:xfrm>
          <a:prstGeom prst="roundRect">
            <a:avLst>
              <a:gd name="adj" fmla="val 30323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56832" y="5437386"/>
            <a:ext cx="1047803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μείωση των επικονιαστών είναι επιστημονικά τεκμηριωμένη και καταδεικνύει την ανάγκη για μακροχρόνια παρακολούθηση και προστασία.</a:t>
            </a:r>
            <a:endParaRPr lang="en-US" sz="14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05073"/>
            <a:ext cx="10868745" cy="826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Οικοσυστημικές Υπηρεσίες των Επικονιαστών: Μια Ολιστική Θεώρηση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035770"/>
            <a:ext cx="4451834" cy="2484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431100" y="2021284"/>
            <a:ext cx="4105371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Βιοποικιλότητα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431100" y="2401788"/>
            <a:ext cx="4105371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επικονίαση διατηρεί την αναπαραγωγή των άγριων φυτών και τη γενετική ποικιλότητα.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431100" y="2877443"/>
            <a:ext cx="4105371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🌾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Παραγωγή τροφίμων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431100" y="3257947"/>
            <a:ext cx="4714955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Υποστηρίζει την παραγωγή φρούτων, λαχανικών και σπόρων.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431100" y="3553619"/>
            <a:ext cx="4105371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Υγιή οικοσυστήματα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431100" y="3934123"/>
            <a:ext cx="4105371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Συμβάλλει στη σταθεροποίηση του εδάφους, στους υδάτινους πόρους και στην ανθεκτικότητα των οικοσυστημάτων.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431100" y="4409777"/>
            <a:ext cx="4105371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Άνθρωπος &amp; κοινωνία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431100" y="4790281"/>
            <a:ext cx="4105371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Παρέχει οικονομικά, πολιτιστικά και αισθητικά οφέλη στις ανθρώπινες κοινωνίες.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61475" y="5384602"/>
            <a:ext cx="10868745" cy="568226"/>
          </a:xfrm>
          <a:prstGeom prst="roundRect">
            <a:avLst>
              <a:gd name="adj" fmla="val 43660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1590" dir="2700000">
              <a:srgbClr val="336347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833119" y="5556250"/>
            <a:ext cx="10525457" cy="22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επικονίαση αποτελεί θεμέλιο όλων των οικοσυστημικών υπηρεσιών που στηρίζουν τη φύση, τη γεωργία και τον άνθρωπο.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47415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Ερευνητικά Κενά και Προτεραιότητες για την Κύπρο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522313"/>
            <a:ext cx="1147833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Τέσσερις βασικές ερευνητικές προτεραιότητες για την Κύπρο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5350" y="1910060"/>
            <a:ext cx="2643518" cy="3095427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046089"/>
            <a:ext cx="287508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🗺️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2543770"/>
            <a:ext cx="2265504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Χαρτογράφηση βιοτόπων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14357" y="3403798"/>
            <a:ext cx="2265504" cy="1466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Εθνική βάση δεδομένων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Κατανομή ειδών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Σύνδεση με χρήσεις γης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364126" y="1910060"/>
            <a:ext cx="2643518" cy="3095427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9" name="Text 7"/>
          <p:cNvSpPr/>
          <p:nvPr/>
        </p:nvSpPr>
        <p:spPr>
          <a:xfrm>
            <a:off x="3553133" y="2046089"/>
            <a:ext cx="287508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💶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3553133" y="2543770"/>
            <a:ext cx="2265504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Οικονομική αξία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553133" y="3403798"/>
            <a:ext cx="2265504" cy="1466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Αξία επικονίασης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Κυπριακές καλλιέργειες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Υποστήριξη πολιτικής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202902" y="1910060"/>
            <a:ext cx="2643518" cy="3095427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13" name="Text 11"/>
          <p:cNvSpPr/>
          <p:nvPr/>
        </p:nvSpPr>
        <p:spPr>
          <a:xfrm>
            <a:off x="6391909" y="2046089"/>
            <a:ext cx="287508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391909" y="2543770"/>
            <a:ext cx="2265504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Παρακολού-θηση πληθυσμών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391909" y="3758208"/>
            <a:ext cx="2265504" cy="11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Μακροχρόνια παρακολούθηση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Εθνικοί δείκτες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Σύγκριση με Ευρώπη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9041678" y="1910060"/>
            <a:ext cx="2643518" cy="3095427"/>
          </a:xfrm>
          <a:prstGeom prst="roundRect">
            <a:avLst>
              <a:gd name="adj" fmla="val 17161"/>
            </a:avLst>
          </a:prstGeom>
          <a:solidFill>
            <a:srgbClr val="F4F7F4"/>
          </a:solidFill>
          <a:ln/>
        </p:spPr>
      </p:sp>
      <p:sp>
        <p:nvSpPr>
          <p:cNvPr id="17" name="Text 15"/>
          <p:cNvSpPr/>
          <p:nvPr/>
        </p:nvSpPr>
        <p:spPr>
          <a:xfrm>
            <a:off x="9230685" y="2046089"/>
            <a:ext cx="287508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9230685" y="2543770"/>
            <a:ext cx="2265504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Μελισσοκομία &amp; άγριοι επικονιαστές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230685" y="3758208"/>
            <a:ext cx="2265504" cy="922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Ανταγωνισμός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Natura 2000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Κυπριακά δεδομένα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661475" y="5175548"/>
            <a:ext cx="10868745" cy="935038"/>
          </a:xfrm>
          <a:prstGeom prst="roundRect">
            <a:avLst>
              <a:gd name="adj" fmla="val 30323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56832" y="5370909"/>
            <a:ext cx="1047803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αποτελεσματική προστασία των επικονιαστών στην Κύπρο απαιτεί στοχευμένη επιστημονική έρευνα και συστηματική παρακολούθηση.</a:t>
            </a:r>
            <a:endParaRPr lang="en-US" sz="14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5163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τη Γνώση στη Δράση: Βασικά Συμπεράσματα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148880"/>
            <a:ext cx="1147833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Τρία βασικά μηνύματα για την προστασία των επικονιαστών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5350" y="2536627"/>
            <a:ext cx="3587263" cy="2823270"/>
          </a:xfrm>
          <a:prstGeom prst="roundRect">
            <a:avLst>
              <a:gd name="adj" fmla="val 16068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672655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170337"/>
            <a:ext cx="3209249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 επικονιαστές στηρίζουν τα οικοσυστήματα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14357" y="4384774"/>
            <a:ext cx="3209249" cy="922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Βιοποικιλότητα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Παραγωγή τροφίμων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Σταθερότητα εδαφών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307871" y="2536627"/>
            <a:ext cx="3587263" cy="2823270"/>
          </a:xfrm>
          <a:prstGeom prst="roundRect">
            <a:avLst>
              <a:gd name="adj" fmla="val 16068"/>
            </a:avLst>
          </a:prstGeom>
          <a:solidFill>
            <a:srgbClr val="F4F7F4"/>
          </a:solidFill>
          <a:ln/>
        </p:spPr>
      </p:sp>
      <p:sp>
        <p:nvSpPr>
          <p:cNvPr id="9" name="Text 7"/>
          <p:cNvSpPr/>
          <p:nvPr/>
        </p:nvSpPr>
        <p:spPr>
          <a:xfrm>
            <a:off x="4496878" y="2672655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4496878" y="3170337"/>
            <a:ext cx="3209249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Κύπρος έχει ιδιαίτερη ευθύνη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496878" y="4030365"/>
            <a:ext cx="3209249" cy="922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Πλούσια ενδημική χλωρίδα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Apis mellifera cypria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Σημαντικοί φυσικοί βιότοποι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090392" y="2536627"/>
            <a:ext cx="3587263" cy="2823270"/>
          </a:xfrm>
          <a:prstGeom prst="roundRect">
            <a:avLst>
              <a:gd name="adj" fmla="val 16068"/>
            </a:avLst>
          </a:prstGeom>
          <a:solidFill>
            <a:srgbClr val="F4F7F4"/>
          </a:solidFill>
          <a:ln/>
        </p:spPr>
      </p:sp>
      <p:sp>
        <p:nvSpPr>
          <p:cNvPr id="13" name="Text 11"/>
          <p:cNvSpPr/>
          <p:nvPr/>
        </p:nvSpPr>
        <p:spPr>
          <a:xfrm>
            <a:off x="8279399" y="2672655"/>
            <a:ext cx="3818834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8279399" y="3170337"/>
            <a:ext cx="3209249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προστασία απαιτεί συνεργασία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279399" y="4030365"/>
            <a:ext cx="3209249" cy="922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Επιστήμη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Πολιτική</a:t>
            </a:r>
            <a:endParaRPr lang="en-US" sz="1450" dirty="0"/>
          </a:p>
          <a:p>
            <a:pPr algn="l" marL="294640" indent="-294640">
              <a:lnSpc>
                <a:spcPct val="120000"/>
              </a:lnSpc>
              <a:buSzPct val="100000"/>
              <a:buChar char="•"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Ορθές πρακτικές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61475" y="5529957"/>
            <a:ext cx="10868745" cy="662880"/>
          </a:xfrm>
          <a:prstGeom prst="roundRect">
            <a:avLst>
              <a:gd name="adj" fmla="val 42772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4130" dir="2700000">
              <a:srgbClr val="336347">
                <a:alpha val="10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56832" y="5725319"/>
            <a:ext cx="10478032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προστασία των επικονιαστών είναι επένδυση στη φύση, τη γεωργία και το μέλλον της Κύπρου.</a:t>
            </a:r>
            <a:endParaRPr lang="en-US" sz="14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842665"/>
            <a:ext cx="629686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1F713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Επιστημονικές πηγές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1405632"/>
            <a:ext cx="6296860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Διεθνείς Πηγές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33360" y="1895673"/>
            <a:ext cx="6296860" cy="15519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FAO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IPBES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European Commission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EU Pollinators Initiative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EU Biodiversity Strategy for 2030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Nature Restoration Regulation (EU)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233360" y="3621286"/>
            <a:ext cx="6296860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🇨🇾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Κυπριακές Πηγές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5233360" y="4111327"/>
            <a:ext cx="6296860" cy="980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Τμήμα Γεωργίας Κύπρου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Τμήμα Περιβάλλοντος Κύπρου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Βαρνάβας Α. &amp; Σταυρινίδης Μ. — 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«Μοναχικές και κοινωνικές μέλισσες στην Κύπρο»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233360" y="5222180"/>
            <a:ext cx="6296860" cy="793155"/>
          </a:xfrm>
          <a:prstGeom prst="roundRect">
            <a:avLst>
              <a:gd name="adj" fmla="val 31278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1590" dir="2700000">
              <a:srgbClr val="336347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405005" y="5393829"/>
            <a:ext cx="5953571" cy="449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παρουσίαση βασίζεται σε διεθνείς επιστημονικές δημοσιεύσεις, ευρωπαϊκές πολιτικές και επίσημες κυπριακές πηγές.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42652"/>
            <a:ext cx="10868745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Μέλισσα και οι Άλλοι Επικονιαστές της Κύπρου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475" y="1326257"/>
            <a:ext cx="1147833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μέλισσα είναι ο σημαντικότερος επικονιαστής, αλλά αποτελεί μόνο ένα μέρος του πλούσιου δικτύου επικονιαστών της Κύπρου.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50849" y="1600597"/>
            <a:ext cx="3594010" cy="3880148"/>
          </a:xfrm>
          <a:prstGeom prst="roundRect">
            <a:avLst>
              <a:gd name="adj" fmla="val 10256"/>
            </a:avLst>
          </a:prstGeom>
          <a:solidFill>
            <a:srgbClr val="F4F7F4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336" y="1712813"/>
            <a:ext cx="2136523" cy="213657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4336" y="3961606"/>
            <a:ext cx="328703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Κυπριακή μέλισσα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04336" y="4301331"/>
            <a:ext cx="389662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Apis mellifera cypria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704336" y="4553248"/>
            <a:ext cx="3287035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Αυτόχθονο υποείδος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Προσαρμοσμένη στο μεσογειακό κλίμα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Βασικός επικονιαστής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04597" y="1600597"/>
            <a:ext cx="3594010" cy="3880148"/>
          </a:xfrm>
          <a:prstGeom prst="roundRect">
            <a:avLst>
              <a:gd name="adj" fmla="val 10256"/>
            </a:avLst>
          </a:prstGeom>
          <a:solidFill>
            <a:srgbClr val="F4F7F4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085" y="1712813"/>
            <a:ext cx="2136523" cy="213657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58085" y="3961606"/>
            <a:ext cx="328703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Μοναχικές μέλισσες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4458085" y="4301331"/>
            <a:ext cx="389662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&gt;300 είδη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458085" y="4593828"/>
            <a:ext cx="3287035" cy="440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Φωλιάζουν στο έδαφος ή σε βλαστούς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Εξειδικευμένοι επικονιαστές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058345" y="1600597"/>
            <a:ext cx="3594010" cy="3880148"/>
          </a:xfrm>
          <a:prstGeom prst="roundRect">
            <a:avLst>
              <a:gd name="adj" fmla="val 10256"/>
            </a:avLst>
          </a:prstGeom>
          <a:solidFill>
            <a:srgbClr val="F4F7F4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833" y="1712813"/>
            <a:ext cx="1890169" cy="189021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11833" y="3715246"/>
            <a:ext cx="328703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🦋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Άλλοι επικονιαστές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8211833" y="4054971"/>
            <a:ext cx="3287035" cy="1390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Βομβίνοι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Πεταλούδες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Σφήκες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Μύγες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Σκαθάρια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Νυχτερίδες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61475" y="5592961"/>
            <a:ext cx="10868745" cy="522387"/>
          </a:xfrm>
          <a:prstGeom prst="roundRect">
            <a:avLst>
              <a:gd name="adj" fmla="val 440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821312" y="5752802"/>
            <a:ext cx="1054907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διατήρηση όλων των ομάδων επικονιαστών είναι απαραίτητη για τη διατήρηση της βιοποικιλότητας και της γεωργικής παραγωγής.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7359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Βιολογία και οικολογία της κυπριακής μέλισσας</a:t>
            </a:r>
            <a:endParaRPr lang="en-US" sz="3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94135"/>
            <a:ext cx="3577342" cy="35774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201741"/>
            <a:ext cx="572944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i="1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Apis mellifera cypria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191095" y="1479649"/>
            <a:ext cx="5345376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Μορφολογικά χαρακτηριστικά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191095" y="1905397"/>
            <a:ext cx="5345376" cy="1021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Έντονη κίτρινη χρωματική ζώνωση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Μικρό σχετικά σώμα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Αυξημένη αμυντική συμπεριφορά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Ανθεκτικότητα στη 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Varroa destructor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191095" y="3042245"/>
            <a:ext cx="5345376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Οικολογική προσαρμογή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191095" y="3467993"/>
            <a:ext cx="5345376" cy="1021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Προσαρμογή στις ξηροθερμικές συνθήκες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Αξιοποίηση εποχικής ανθοφορίας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Διατήρηση αποικιών σε περιόδους περιορισμένων πόρων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Απαιτεί εξειδικευμένη διαχείριση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61475" y="5616079"/>
            <a:ext cx="10868745" cy="568226"/>
          </a:xfrm>
          <a:prstGeom prst="roundRect">
            <a:avLst>
              <a:gd name="adj" fmla="val 43660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1590" dir="2700000">
              <a:srgbClr val="33634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33119" y="5787727"/>
            <a:ext cx="10525457" cy="22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μέλισσα αποτελεί χαρακτηριστικό παράδειγμα εξελικτικής προσαρμογής στο μεσογειακό περιβάλλον.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716459"/>
            <a:ext cx="6296860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Πώς γίνεται η επικονίαση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61475" y="1346101"/>
            <a:ext cx="6906444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βασικοί μηχανισμοί αναπαραγωγής των ανθοφόρων φυτών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475" y="1657945"/>
            <a:ext cx="6296860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Ζωόφιλη επικονίαση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61475" y="2095599"/>
            <a:ext cx="6296860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Μεταφορά γύρης από ζώα, κυρίως έντομα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Αφορά περίπου το 75% των ανθοφόρων φυτών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σημαντικότερη μορφή επικονίασης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61475" y="2923282"/>
            <a:ext cx="6296860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🌬️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Ανεμόφιλη επικονίαση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61475" y="3360936"/>
            <a:ext cx="6296860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γύρη μεταφέρεται με τον άνεμο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Αγρωστώδη, κωνοφόρα και ορισμένα δέντρα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Δεν απαιτεί επικονιαστές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61475" y="4188619"/>
            <a:ext cx="6296860" cy="287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🔗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Εξειδικευμένες σχέσεις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61475" y="4626273"/>
            <a:ext cx="6296860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Ορισμένα φυτά εξαρτώνται από συγκεκριμένο επικονιαστή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Υψηλή εξελικτική εξειδίκευση</a:t>
            </a:r>
            <a:endParaRPr lang="en-US" sz="1200" dirty="0"/>
          </a:p>
          <a:p>
            <a:pPr algn="l" marL="243840" indent="-243840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Μεγαλύτερη ευαισθησία σε περιβαλλοντικές αλλαγές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61475" y="5416451"/>
            <a:ext cx="6296860" cy="725091"/>
          </a:xfrm>
          <a:prstGeom prst="roundRect">
            <a:avLst>
              <a:gd name="adj" fmla="val 31771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821312" y="5576292"/>
            <a:ext cx="5977185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Χωρίς επικονιαστές, η αναπαραγωγή των περισσότερων ανθοφόρων φυτών δεν είναι δυνατή.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1778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Μελισσοκομικά φυτά και εποχικότητα ανθοφορίας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765995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διαθεσιμότητα σε νέκταρ και γύρη μεταβάλλεται σημαντικά κατά τη διάρκεια του έτους.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42415" y="2076152"/>
            <a:ext cx="2652745" cy="3065562"/>
          </a:xfrm>
          <a:prstGeom prst="roundRect">
            <a:avLst>
              <a:gd name="adj" fmla="val 14963"/>
            </a:avLst>
          </a:prstGeom>
          <a:solidFill>
            <a:srgbClr val="F4F7F4"/>
          </a:solidFill>
          <a:ln/>
        </p:spPr>
      </p:sp>
      <p:sp>
        <p:nvSpPr>
          <p:cNvPr id="5" name="Text 3"/>
          <p:cNvSpPr/>
          <p:nvPr/>
        </p:nvSpPr>
        <p:spPr>
          <a:xfrm>
            <a:off x="707710" y="2191841"/>
            <a:ext cx="2322157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❄️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Χειμώνας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07710" y="2623939"/>
            <a:ext cx="293174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Δεκ–Φεβ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07710" y="2919611"/>
            <a:ext cx="232215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Κύρια ανθοφορία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07710" y="3293765"/>
            <a:ext cx="2322157" cy="7557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Αμυγδαλιά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Χαρουπιά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Εσπεριδοειδή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07710" y="4153694"/>
            <a:ext cx="2322157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i="1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Πρώτη σημαντική πηγή γύρης και νέκταρ.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66805" y="2076152"/>
            <a:ext cx="2652745" cy="3065562"/>
          </a:xfrm>
          <a:prstGeom prst="roundRect">
            <a:avLst>
              <a:gd name="adj" fmla="val 14963"/>
            </a:avLst>
          </a:prstGeom>
          <a:solidFill>
            <a:srgbClr val="F4F7F4"/>
          </a:solidFill>
          <a:ln/>
        </p:spPr>
      </p:sp>
      <p:sp>
        <p:nvSpPr>
          <p:cNvPr id="11" name="Text 9"/>
          <p:cNvSpPr/>
          <p:nvPr/>
        </p:nvSpPr>
        <p:spPr>
          <a:xfrm>
            <a:off x="3532099" y="2191841"/>
            <a:ext cx="2322157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🌸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Άνοιξη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3532099" y="2623939"/>
            <a:ext cx="293174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Μαρ–Μάι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532099" y="2919611"/>
            <a:ext cx="232215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Κορύφωση ανθοφορίας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32099" y="3552230"/>
            <a:ext cx="2322157" cy="1021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Θυμάρι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Λεβάντα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Ρείκι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Αγριολούλουδα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532099" y="4677569"/>
            <a:ext cx="2322157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i="1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σημαντικότερη περίοδος για τη μελισσοκομία.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91194" y="2076152"/>
            <a:ext cx="2652745" cy="3065562"/>
          </a:xfrm>
          <a:prstGeom prst="roundRect">
            <a:avLst>
              <a:gd name="adj" fmla="val 14963"/>
            </a:avLst>
          </a:prstGeom>
          <a:solidFill>
            <a:srgbClr val="F4F7F4"/>
          </a:solidFill>
          <a:ln/>
        </p:spPr>
      </p:sp>
      <p:sp>
        <p:nvSpPr>
          <p:cNvPr id="17" name="Text 15"/>
          <p:cNvSpPr/>
          <p:nvPr/>
        </p:nvSpPr>
        <p:spPr>
          <a:xfrm>
            <a:off x="6356489" y="2191841"/>
            <a:ext cx="2322157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Καλοκαίρι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6356489" y="2623939"/>
            <a:ext cx="293174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Ιούν–Αυγ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56489" y="2919611"/>
            <a:ext cx="232215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Περιορισμένη ανθοφορία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356489" y="3552230"/>
            <a:ext cx="2322157" cy="980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Μειωμένος νέκταρ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Αξιοποίηση αποθεμάτων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Αυξημένες ανάγκες διαχείρισης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56489" y="4637088"/>
            <a:ext cx="2322157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i="1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δυσκολότερη περίοδος για τις αποικίες.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9015584" y="2076152"/>
            <a:ext cx="2652745" cy="3065562"/>
          </a:xfrm>
          <a:prstGeom prst="roundRect">
            <a:avLst>
              <a:gd name="adj" fmla="val 14963"/>
            </a:avLst>
          </a:prstGeom>
          <a:solidFill>
            <a:srgbClr val="F4F7F4"/>
          </a:solidFill>
          <a:ln/>
        </p:spPr>
      </p:sp>
      <p:sp>
        <p:nvSpPr>
          <p:cNvPr id="23" name="Text 21"/>
          <p:cNvSpPr/>
          <p:nvPr/>
        </p:nvSpPr>
        <p:spPr>
          <a:xfrm>
            <a:off x="9180878" y="2191841"/>
            <a:ext cx="2322157" cy="316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🍂</a:t>
            </a:r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Φθινόπωρο</a:t>
            </a:r>
            <a:endParaRPr lang="en-US" sz="1950" dirty="0"/>
          </a:p>
        </p:txBody>
      </p:sp>
      <p:sp>
        <p:nvSpPr>
          <p:cNvPr id="24" name="Text 22"/>
          <p:cNvSpPr/>
          <p:nvPr/>
        </p:nvSpPr>
        <p:spPr>
          <a:xfrm>
            <a:off x="9180878" y="2623939"/>
            <a:ext cx="293174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Σεπ–Νοε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9180878" y="2919611"/>
            <a:ext cx="232215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Δεύτερη ανθοφορία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180878" y="3293765"/>
            <a:ext cx="2322157" cy="7557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Ρείκι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Αγριόχορτα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Σταυρόχορτο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180878" y="4153694"/>
            <a:ext cx="2322157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i="1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Προετοιμασία των αποικιών για τον χειμώνα.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61475" y="5271889"/>
            <a:ext cx="10868745" cy="568226"/>
          </a:xfrm>
          <a:prstGeom prst="roundRect">
            <a:avLst>
              <a:gd name="adj" fmla="val 43660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1590" dir="2700000">
              <a:srgbClr val="336347">
                <a:alpha val="10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33119" y="5443538"/>
            <a:ext cx="10525457" cy="22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συνεχής διαθεσιμότητα ανθοφορίας είναι απαραίτητη για την υγεία και την επιβίωση των μελισσών.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0032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709399" y="1152723"/>
            <a:ext cx="7820822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 Ρόλος των Μελισσιών στις Κυπριακές Γεωργικές Καλλιέργειες</a:t>
            </a:r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3709399" y="2359819"/>
            <a:ext cx="8430406" cy="22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75% των παγκόσμιων καλλιεργειών τροφίμων ωφελούνται από την επικονίαση.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3709399" y="2714923"/>
            <a:ext cx="8430406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9CA3A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Πηγή: FAO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709399" y="3068538"/>
            <a:ext cx="7820822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Στην Κύπρο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3709399" y="3656409"/>
            <a:ext cx="3708704" cy="774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🌳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Εσπεριδοειδή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🌸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Αμυγδαλιά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🍑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Ροδακινιά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827866" y="3656409"/>
            <a:ext cx="3708704" cy="774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🍐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Αχλαδιά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🎃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Κολοκύθες</a:t>
            </a:r>
            <a:endParaRPr lang="en-US" sz="1300" dirty="0"/>
          </a:p>
          <a:p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🍓</a:t>
            </a:r>
            <a:pPr algn="l" marL="264160" indent="-264160">
              <a:lnSpc>
                <a:spcPct val="113000"/>
              </a:lnSpc>
              <a:buSzPct val="100000"/>
              <a:buChar char="•"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Φράουλα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709399" y="4601865"/>
            <a:ext cx="8430406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Η τοποθέτηση κυψελών κοντά στις καλλιέργειες αυξάνει την παραγωγή και βελτιώνει την ποιότητα των καρπών.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709399" y="4912023"/>
            <a:ext cx="7820822" cy="793155"/>
          </a:xfrm>
          <a:prstGeom prst="roundRect">
            <a:avLst>
              <a:gd name="adj" fmla="val 31278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1590" dir="2700000">
              <a:srgbClr val="336347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3881043" y="5083671"/>
            <a:ext cx="7477533" cy="449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επικονίαση αποτελεί μία από τις σημαντικότερες οικοσυστημικές υπηρεσίες προς τη γεωργία.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8709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3257B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Επικονίαση, Τροφικά Πλέγματα και Άγρια Πανίδα</a:t>
            </a:r>
            <a:endParaRPr lang="en-US" sz="3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1797" y="1435298"/>
            <a:ext cx="7608102" cy="4245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810845"/>
            <a:ext cx="10868745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επικονιαστές αποτελούν θεμελιώδη κόμβο στα τροφικά πλέγματα: η επικονίαση επιτρέπει την καρποφορία, η οποία παρέχει τροφή σε πουλιά, θηλαστικά και ερπετά, συντηρώντας ολόκληρες τροφικές αλυσίδες (IPBES, 2016).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375" y="0"/>
            <a:ext cx="320032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661475" y="776982"/>
            <a:ext cx="78208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 επικονιαστές προστατεύουν και το έδαφος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61475" y="1310680"/>
            <a:ext cx="8430406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επικονίαση διατηρεί τη φυτοκάλυψη και συμβάλλει στον περιορισμό της διάβρωσης.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661475" y="1815306"/>
            <a:ext cx="3860505" cy="153491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14962" y="2068612"/>
            <a:ext cx="355353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Επικονίαση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621791" y="1585020"/>
            <a:ext cx="3860505" cy="153491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775279" y="1838325"/>
            <a:ext cx="355353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Περισσότερα φυτά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61475" y="2792115"/>
            <a:ext cx="3860505" cy="153491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14962" y="3045420"/>
            <a:ext cx="355353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Μεγαλύτερη φυτοκάλυψη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21791" y="2561828"/>
            <a:ext cx="3860505" cy="153491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775279" y="2815134"/>
            <a:ext cx="355353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🟫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Προστασία εδάφους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61475" y="3768923"/>
            <a:ext cx="3860505" cy="153491"/>
          </a:xfrm>
          <a:prstGeom prst="roundRect">
            <a:avLst>
              <a:gd name="adj" fmla="val 499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14962" y="4022229"/>
            <a:ext cx="355353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💧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Λιγότερη διάβρωση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61475" y="4527848"/>
            <a:ext cx="7820822" cy="918468"/>
          </a:xfrm>
          <a:prstGeom prst="roundRect">
            <a:avLst>
              <a:gd name="adj" fmla="val 25082"/>
            </a:avLst>
          </a:prstGeom>
          <a:solidFill>
            <a:srgbClr val="CFDBFC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62" y="4695627"/>
            <a:ext cx="383868" cy="30708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352318" y="4665960"/>
            <a:ext cx="6976491" cy="390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📉</a:t>
            </a:r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A4A2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30–60%</a:t>
            </a:r>
            <a:endParaRPr lang="en-US" sz="2400" dirty="0"/>
          </a:p>
        </p:txBody>
      </p:sp>
      <p:sp>
        <p:nvSpPr>
          <p:cNvPr id="18" name="Text 14"/>
          <p:cNvSpPr/>
          <p:nvPr/>
        </p:nvSpPr>
        <p:spPr>
          <a:xfrm>
            <a:off x="1352318" y="5156101"/>
            <a:ext cx="7586076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4A2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μικρότερη απώλεια εδάφους σε σχέση με γυμνό έδαφος.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661475" y="5558532"/>
            <a:ext cx="7820822" cy="522387"/>
          </a:xfrm>
          <a:prstGeom prst="roundRect">
            <a:avLst>
              <a:gd name="adj" fmla="val 44099"/>
            </a:avLst>
          </a:prstGeom>
          <a:solidFill>
            <a:srgbClr val="1A4A2E"/>
          </a:solidFill>
          <a:ln w="6350">
            <a:solidFill>
              <a:srgbClr val="336347"/>
            </a:solidFill>
            <a:prstDash val="solid"/>
          </a:ln>
          <a:effectLst>
            <a:outerShdw sx="100000" sy="100000" kx="0" ky="0" algn="bl" rotWithShape="0" blurRad="127" dist="20320" dir="2700000">
              <a:srgbClr val="336347">
                <a:alpha val="100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821312" y="5718373"/>
            <a:ext cx="7501147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προστασία των επικονιαστών συμβάλλει έμμεσα και στη διατήρηση των εδαφικών πόρων.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2026-08-01T18:16:40Z</dcterms:created>
  <dcterms:modified xsi:type="dcterms:W3CDTF">2026-08-01T18:16:40Z</dcterms:modified>
</cp:coreProperties>
</file>